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0" r:id="rId3"/>
    <p:sldId id="271" r:id="rId4"/>
    <p:sldId id="272" r:id="rId5"/>
    <p:sldId id="260" r:id="rId6"/>
    <p:sldId id="275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3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157">
          <p15:clr>
            <a:srgbClr val="A4A3A4"/>
          </p15:clr>
        </p15:guide>
        <p15:guide id="4" pos="5596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guson, Meagan" initials="FM" lastIdx="0" clrIdx="0">
    <p:extLst>
      <p:ext uri="{19B8F6BF-5375-455C-9EA6-DF929625EA0E}">
        <p15:presenceInfo xmlns:p15="http://schemas.microsoft.com/office/powerpoint/2012/main" userId="Ferguson, Meag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352"/>
    <a:srgbClr val="FFC000"/>
    <a:srgbClr val="058594"/>
    <a:srgbClr val="EA002A"/>
    <a:srgbClr val="C9EAEC"/>
    <a:srgbClr val="92B9C6"/>
    <a:srgbClr val="E6E6E6"/>
    <a:srgbClr val="D1D3D3"/>
    <a:srgbClr val="F3F2F1"/>
    <a:srgbClr val="054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8" autoAdjust="0"/>
    <p:restoredTop sz="63879" autoAdjust="0"/>
  </p:normalViewPr>
  <p:slideViewPr>
    <p:cSldViewPr snapToGrid="0" snapToObjects="1">
      <p:cViewPr varScale="1">
        <p:scale>
          <a:sx n="81" d="100"/>
          <a:sy n="81" d="100"/>
        </p:scale>
        <p:origin x="2520" y="48"/>
      </p:cViewPr>
      <p:guideLst>
        <p:guide orient="horz" pos="1273"/>
        <p:guide orient="horz" pos="2160"/>
        <p:guide pos="157"/>
        <p:guide pos="55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134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41162-23AC-5049-869C-6E151C9871AF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43939-1065-C44F-ADB8-F5F4B365A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46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75838-8427-0349-83C5-25CA3E0CC4C9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7BDE7-08C6-0643-9071-D30007A2A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2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Objet du</a:t>
            </a:r>
            <a:r>
              <a:rPr lang="en-US" b="1" baseline="0" smtClean="0"/>
              <a:t> support de présentation pour l'animateur : </a:t>
            </a:r>
            <a:r>
              <a:rPr lang="en-US" baseline="0" smtClean="0"/>
              <a:t>ce support de présentation facilitera la conduite de vos sessions « Nous vous avons entendus ». Utilisez-le pour les sessions destinées aux équipes de direction et aux collaborateurs de première ligne. Assurez-vous de renseigner les informations requises (le cas échéant) avant de débuter les sessions.</a:t>
            </a:r>
          </a:p>
          <a:p>
            <a:endParaRPr lang="en-US" baseline="0" smtClean="0"/>
          </a:p>
          <a:p>
            <a:r>
              <a:rPr lang="en-US" baseline="0" smtClean="0"/>
              <a:t>Ce support comprend également de nombreuses REMARQUES.</a:t>
            </a:r>
            <a:endParaRPr lang="en-US" smtClean="0"/>
          </a:p>
          <a:p>
            <a:endParaRPr lang="en-US" smtClean="0"/>
          </a:p>
          <a:p>
            <a:r>
              <a:rPr lang="en-US" b="1" smtClean="0"/>
              <a:t>À FAIRE</a:t>
            </a:r>
            <a:r>
              <a:rPr lang="en-US" smtClean="0"/>
              <a:t> :</a:t>
            </a:r>
            <a:r>
              <a:rPr lang="en-US" baseline="0" smtClean="0"/>
              <a:t> remplacez &lt;Insérer le nom de l'unité&gt; par le nom de votre compte/unité avant d'utiliser le support de présentation et d'animer vos sessions « Nous vous avons entendus ».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02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À FAIRE : </a:t>
            </a:r>
            <a:r>
              <a:rPr lang="en-US" smtClean="0"/>
              <a:t>examinez les objectifs</a:t>
            </a:r>
            <a:r>
              <a:rPr lang="en-US" baseline="0" smtClean="0"/>
              <a:t> du sondage avec votre équipe.</a:t>
            </a:r>
          </a:p>
          <a:p>
            <a:endParaRPr lang="en-US" baseline="0" smtClean="0"/>
          </a:p>
          <a:p>
            <a:r>
              <a:rPr lang="en-US" b="1" baseline="0" smtClean="0"/>
              <a:t>REMARQUES : 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Discutez de l'objet du sondage et expliquez en quoi ses résultats aident l'entreprise à apporter des améliorations judicieuses qui optimisent l'efficacité organisationnelle.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À FAIRE : </a:t>
            </a:r>
            <a:r>
              <a:rPr lang="en-US" smtClean="0"/>
              <a:t>détaillez</a:t>
            </a:r>
            <a:r>
              <a:rPr lang="en-US" baseline="0" smtClean="0"/>
              <a:t> le processus associé au sondage sur l'engagement des employés.</a:t>
            </a:r>
          </a:p>
          <a:p>
            <a:endParaRPr lang="en-US" b="1" baseline="0" smtClean="0"/>
          </a:p>
          <a:p>
            <a:r>
              <a:rPr lang="en-US" b="1" baseline="0" smtClean="0"/>
              <a:t>REMARQUES : </a:t>
            </a:r>
          </a:p>
          <a:p>
            <a:r>
              <a:rPr lang="en-US" b="1" u="none" smtClean="0">
                <a:latin typeface="Arial" panose="020B0604020202020204" pitchFamily="34" charset="0"/>
                <a:cs typeface="Arial" panose="020B0604020202020204" pitchFamily="34" charset="0"/>
              </a:rPr>
              <a:t>Étape 1 : Réalisation</a:t>
            </a:r>
            <a:r>
              <a:rPr lang="en-US" b="1" u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 du sondage </a:t>
            </a:r>
            <a:r>
              <a:rPr lang="en-US" u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u="none" smtClean="0">
                <a:latin typeface="Arial" panose="020B0604020202020204" pitchFamily="34" charset="0"/>
                <a:cs typeface="Arial" panose="020B0604020202020204" pitchFamily="34" charset="0"/>
              </a:rPr>
              <a:t>Un panel d'employés</a:t>
            </a:r>
            <a:r>
              <a:rPr lang="en-US" u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 sélectionnés de </a:t>
            </a:r>
            <a:r>
              <a:rPr lang="en-US" u="none" smtClean="0">
                <a:latin typeface="Arial" panose="020B0604020202020204" pitchFamily="34" charset="0"/>
                <a:cs typeface="Arial" panose="020B0604020202020204" pitchFamily="34" charset="0"/>
              </a:rPr>
              <a:t>façon aléatoire</a:t>
            </a:r>
            <a:r>
              <a:rPr lang="en-US" u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 est invité à répondre à notre enquête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facultative</a:t>
            </a:r>
            <a:r>
              <a:rPr lang="en-US" baseline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confidentielle</a:t>
            </a:r>
            <a:r>
              <a:rPr lang="en-US" u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Étape 2 : Analyse et interprétation des résultats </a:t>
            </a:r>
            <a:r>
              <a:rPr lang="en-US" u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- Une fois le sondage réalisé, les résultats sont compilés et analysés afin de déterminer le niveau d'engagement des employés dans l'ensemble de l'entreprise. </a:t>
            </a:r>
          </a:p>
          <a:p>
            <a:r>
              <a:rPr lang="en-US" b="1" u="none" smtClean="0">
                <a:latin typeface="Arial" panose="020B0604020202020204" pitchFamily="34" charset="0"/>
                <a:cs typeface="Arial" panose="020B0604020202020204" pitchFamily="34" charset="0"/>
              </a:rPr>
              <a:t>Étape 3 :</a:t>
            </a:r>
            <a:r>
              <a:rPr lang="en-US" b="1" u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 Communication des résultats et définition de priorités </a:t>
            </a:r>
            <a:r>
              <a:rPr lang="en-US" u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- Les résultats du sondage sont communiqués à l'ensemble de l'entreprise et des domaines d'amélioration prioritaires sont identifiés.</a:t>
            </a:r>
          </a:p>
          <a:p>
            <a:r>
              <a:rPr lang="en-US" b="1" u="none" smtClean="0">
                <a:latin typeface="Arial" panose="020B0604020202020204" pitchFamily="34" charset="0"/>
                <a:cs typeface="Arial" panose="020B0604020202020204" pitchFamily="34" charset="0"/>
              </a:rPr>
              <a:t>Étape 4 :</a:t>
            </a:r>
            <a:r>
              <a:rPr lang="en-US" b="1" u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 Développement de plans d'action</a:t>
            </a:r>
            <a:r>
              <a:rPr lang="en-US" u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u="none" smtClean="0">
                <a:latin typeface="Arial" panose="020B0604020202020204" pitchFamily="34" charset="0"/>
                <a:cs typeface="Arial" panose="020B0604020202020204" pitchFamily="34" charset="0"/>
              </a:rPr>
              <a:t>Des p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lans d'action sont</a:t>
            </a:r>
            <a:r>
              <a:rPr lang="en-US" baseline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développés afin d'optimiser les domaines d'amélioration identifiés. </a:t>
            </a:r>
          </a:p>
          <a:p>
            <a:r>
              <a:rPr lang="en-US" b="1" u="none" smtClean="0">
                <a:latin typeface="Arial" panose="020B0604020202020204" pitchFamily="34" charset="0"/>
                <a:cs typeface="Arial" panose="020B0604020202020204" pitchFamily="34" charset="0"/>
              </a:rPr>
              <a:t>Étape 5 : Mise en œuvre</a:t>
            </a:r>
            <a:r>
              <a:rPr lang="en-US" b="1" u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 du plan </a:t>
            </a:r>
            <a:r>
              <a:rPr lang="en-US" u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u="none" smtClean="0">
                <a:latin typeface="Arial" panose="020B0604020202020204" pitchFamily="34" charset="0"/>
                <a:cs typeface="Arial" panose="020B0604020202020204" pitchFamily="34" charset="0"/>
              </a:rPr>
              <a:t>Les plans d'action sont exécutés</a:t>
            </a:r>
            <a:r>
              <a:rPr lang="en-US" u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. Il incombe aux responsables de veiller à la mise en œuvre des plans d'action qu'ils développent.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none" smtClean="0">
                <a:latin typeface="Arial" panose="020B0604020202020204" pitchFamily="34" charset="0"/>
                <a:cs typeface="Arial" panose="020B0604020202020204" pitchFamily="34" charset="0"/>
              </a:rPr>
              <a:t>Étape</a:t>
            </a:r>
            <a:r>
              <a:rPr lang="en-US" b="1" u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 6 : Suivi et communication des progrès accomplis </a:t>
            </a:r>
            <a:r>
              <a:rPr lang="en-US" u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- Les responsables assurent un suivi et communiquent les progrès accomplis tout au long de l'année. Les responsables profitent également de ces opportunités pour apporter des modifications et des ajouts à leur plan d'action, si nécessaire. </a:t>
            </a: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À FAIRE : </a:t>
            </a:r>
            <a:r>
              <a:rPr lang="en-US" smtClean="0"/>
              <a:t>étudiez</a:t>
            </a:r>
            <a:r>
              <a:rPr lang="en-US" baseline="0" smtClean="0"/>
              <a:t> la Matrice d'efficacité des employés</a:t>
            </a:r>
          </a:p>
          <a:p>
            <a:endParaRPr lang="en-US" b="1" i="0" baseline="0" smtClean="0"/>
          </a:p>
          <a:p>
            <a:r>
              <a:rPr lang="en-US" b="1" i="0" baseline="0" smtClean="0"/>
              <a:t>REMARQUES :</a:t>
            </a:r>
          </a:p>
          <a:p>
            <a:r>
              <a:rPr lang="en-US" smtClean="0"/>
              <a:t>Nous avons conclu en 2013 un partenariat avec Hay Group</a:t>
            </a:r>
            <a:r>
              <a:rPr lang="en-US" baseline="0" smtClean="0"/>
              <a:t> et utilisons actuellement leur Matrice d'efficacité des employés.  Il existe deux facteurs indispensables pour favoriser l'efficacité des employés.  </a:t>
            </a:r>
          </a:p>
          <a:p>
            <a:endParaRPr lang="en-US" baseline="0" smtClean="0"/>
          </a:p>
          <a:p>
            <a:r>
              <a:rPr lang="en-US" smtClean="0"/>
              <a:t>L'engagement des employés se rapporte à 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mtClean="0"/>
              <a:t>l'implication qu'éprouvent les employés à l'égard de l'entreprise,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mtClean="0"/>
              <a:t>leur volonté de recommander leur entreprise à des amis ou à des proches,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mtClean="0"/>
              <a:t>la fierté qu'ils ont de travailler pour l'entreprise,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mtClean="0"/>
              <a:t>leur intention de continuer à travailler pour l'entreprise.  </a:t>
            </a:r>
          </a:p>
          <a:p>
            <a:pPr marL="0" indent="0">
              <a:buFont typeface="Arial" pitchFamily="34" charset="0"/>
              <a:buNone/>
            </a:pPr>
            <a:endParaRPr lang="en-US" b="1" u="sng" smtClean="0"/>
          </a:p>
          <a:p>
            <a:pPr marL="0" indent="0">
              <a:buFont typeface="Arial" pitchFamily="34" charset="0"/>
              <a:buNone/>
            </a:pPr>
            <a:r>
              <a:rPr lang="en-US" b="1" u="sng" smtClean="0"/>
              <a:t>Ceci</a:t>
            </a:r>
            <a:r>
              <a:rPr lang="en-US" b="1" u="sng" baseline="0" smtClean="0"/>
              <a:t> correspond à ce qu'ils souhaitent réaliser.</a:t>
            </a:r>
            <a:endParaRPr lang="en-US" b="1" u="sng" smtClean="0"/>
          </a:p>
          <a:p>
            <a:endParaRPr lang="en-US" smtClean="0"/>
          </a:p>
          <a:p>
            <a:r>
              <a:rPr lang="en-US" smtClean="0"/>
              <a:t>L'engagement est également lié à la volonté de se dépasser des employés, c'est-à-dire à leur volonté de dépasser les attentes ou d'en faire plus pour la réussite de l'entreprise.</a:t>
            </a:r>
            <a:r>
              <a:rPr lang="en-US" baseline="0" smtClean="0"/>
              <a:t> </a:t>
            </a:r>
            <a:r>
              <a:rPr lang="en-US" smtClean="0"/>
              <a:t>Cependant, à lui seul l'engagement ne suffit pas. Des études montrent que si neuf employés sur dix affirment avoir à cœur de réussir, moins des deux tiers estiment être aussi productifs que possible. Ce chiffre montre qu'un important potentiel reste inexploité. </a:t>
            </a:r>
          </a:p>
          <a:p>
            <a:endParaRPr lang="en-US" smtClean="0"/>
          </a:p>
          <a:p>
            <a:r>
              <a:rPr lang="en-US" smtClean="0"/>
              <a:t>L'élément manquant est l'« habilitation ».</a:t>
            </a:r>
          </a:p>
          <a:p>
            <a:endParaRPr lang="en-US" smtClean="0"/>
          </a:p>
          <a:p>
            <a:r>
              <a:rPr lang="en-US" i="0" smtClean="0"/>
              <a:t>L'habilitation des employés est perçue à travers deux éléments :</a:t>
            </a:r>
          </a:p>
          <a:p>
            <a:endParaRPr lang="en-US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smtClean="0"/>
              <a:t>des rôles optimisés,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mtClean="0"/>
              <a:t>un environnement de soutien.</a:t>
            </a:r>
          </a:p>
          <a:p>
            <a:endParaRPr lang="en-US" smtClean="0"/>
          </a:p>
          <a:p>
            <a:r>
              <a:rPr lang="en-US" smtClean="0"/>
              <a:t>Le composant Rôles optimisés se rapporte au degré d'adéquation entre les employés et les exigences inhérentes à leur poste, notamment en termes de compétences, de capacités et de formation.  Il permet d'évaluer dans quelle mesure les compétences d'un employé correspondent à ses fonctions.</a:t>
            </a:r>
          </a:p>
          <a:p>
            <a:endParaRPr lang="en-US" smtClean="0"/>
          </a:p>
          <a:p>
            <a:r>
              <a:rPr lang="en-US" smtClean="0"/>
              <a:t>Le composant Environnement de soutien implique de structurer l'environnement de travail de telle sorte qu'il contribue à améliorer la productivité individuelle, et non à l'entraver, et qu'il élimine les obstacles et les difficultés qui compliquent la réalisation du travail. Dans un environnement de soutien, les employés disposent des ressources essentielles pour accomplir efficacement leur travail : accès aux informations, rôles clairement définis, commentaires et outils technologiques.</a:t>
            </a:r>
          </a:p>
          <a:p>
            <a:endParaRPr lang="en-US" smtClean="0"/>
          </a:p>
          <a:p>
            <a:r>
              <a:rPr lang="en-US" b="1" smtClean="0"/>
              <a:t>Ceci correspond à ce qu'ils peuvent réaliser. </a:t>
            </a:r>
          </a:p>
          <a:p>
            <a:endParaRPr lang="en-US" smtClean="0"/>
          </a:p>
          <a:p>
            <a:r>
              <a:rPr lang="en-US" smtClean="0"/>
              <a:t>Si l'engagement et l'habilitation constituaient un vélo,  l'engagement serait le cadre et l'habilitation les roues.</a:t>
            </a:r>
            <a:r>
              <a:rPr lang="en-US" baseline="0" smtClean="0"/>
              <a:t> </a:t>
            </a:r>
            <a:r>
              <a:rPr lang="en-US" smtClean="0"/>
              <a:t>Les deux sont importants, mais sans roues le vélo n'irait pas bien loin.</a:t>
            </a:r>
          </a:p>
          <a:p>
            <a:pPr eaLnBrk="1" hangingPunct="1"/>
            <a:endParaRPr lang="en-US" sz="120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i="0" smtClean="0"/>
              <a:t>Porter attention</a:t>
            </a:r>
            <a:r>
              <a:rPr lang="en-US" sz="1200" i="0" baseline="0" smtClean="0"/>
              <a:t> à la fois à l'engagement et à l'habilitation aura un impact plus fort pour votre entreprise que de se focaliser uniquement sur l'engagement. L'engagement</a:t>
            </a:r>
            <a:r>
              <a:rPr lang="en-US" sz="1200" i="0" smtClean="0"/>
              <a:t> et l'habilitation des employés optimiseront la réussite financière de l'entreprise, la satisfaction des clients, la fidélisation des employés et leurs performances. </a:t>
            </a:r>
            <a:endParaRPr lang="en-US" sz="1200" i="0" baseline="0" smtClean="0"/>
          </a:p>
          <a:p>
            <a:endParaRPr lang="en-US" smtClean="0"/>
          </a:p>
          <a:p>
            <a:r>
              <a:rPr lang="en-US" smtClean="0"/>
              <a:t>Les différents domaines d'engagement des employés sont les suivants 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mtClean="0"/>
              <a:t>Orientation claire et prometteuse,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mtClean="0"/>
              <a:t>Confiance à l'égard des responsables,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mtClean="0"/>
              <a:t>Attention portée à la qualité et au client,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mtClean="0"/>
              <a:t>Respect et reconnaissance,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mtClean="0"/>
              <a:t>Opportunités de développement,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mtClean="0"/>
              <a:t>Diversité et inclusion.</a:t>
            </a:r>
          </a:p>
          <a:p>
            <a:endParaRPr lang="en-US" smtClean="0"/>
          </a:p>
          <a:p>
            <a:r>
              <a:rPr lang="en-US" smtClean="0"/>
              <a:t>Les différents domaines d'habilitation des employés sont les suivants 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mtClean="0"/>
              <a:t>Gestion des performances,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mtClean="0"/>
              <a:t>Autorité et responsabilisation,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mtClean="0"/>
              <a:t>Ressources,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mtClean="0"/>
              <a:t>Formation,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mtClean="0"/>
              <a:t>Collaboration,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mtClean="0"/>
              <a:t>Travail, structure et processus.</a:t>
            </a:r>
          </a:p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3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À FAIRE : </a:t>
            </a:r>
            <a:r>
              <a:rPr lang="en-US" smtClean="0"/>
              <a:t>expliquez</a:t>
            </a:r>
            <a:r>
              <a:rPr lang="en-US" baseline="0" smtClean="0"/>
              <a:t> comment interpréter les résultats du sondage.</a:t>
            </a:r>
          </a:p>
          <a:p>
            <a:endParaRPr lang="en-US" baseline="0" smtClean="0"/>
          </a:p>
          <a:p>
            <a:r>
              <a:rPr lang="en-US" sz="1200" b="1" baseline="0" smtClean="0"/>
              <a:t>REMARQUES : </a:t>
            </a:r>
          </a:p>
          <a:p>
            <a:r>
              <a:rPr lang="en-US" sz="1200" baseline="0" smtClean="0"/>
              <a:t>La plupart des questions du sondage reposaient sur une échelle d'évaluation sur 5 points, de Très bien/Tout à fait d'accord à Très insuffisant/Pas du tout d'accord.</a:t>
            </a:r>
          </a:p>
          <a:p>
            <a:endParaRPr lang="en-US" sz="1200" baseline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smtClean="0"/>
              <a:t>Un pourcentage favorable (sur fond vert) indique une évaluation Très bien/Tout à fait d'accord [% des participants ayant répondu à cette question par un score de 5 ou 4].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smtClean="0"/>
              <a:t>Un pourcentage neutre (sur fond jaune) indique une évaluation Moyen/Ni d'accord, ni pas d'accord [% des participants ayant répondu à cette question par un score de 3].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smtClean="0"/>
              <a:t>Un pourcentage défavorable (sur fond rouge) indique une évaluation Insuffisant/Pas d'accord/Très insuffisant/Pas du tout d'accord [% des participants ayant répondu à cette question par un score de 2 ou 1].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baseline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baseline="0" smtClean="0"/>
              <a:t>Les points forts et les opportunités identifiées reposent sur les évaluations favorables et défavorables.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28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À FAIRE :</a:t>
            </a:r>
            <a:r>
              <a:rPr lang="en-US" b="1" baseline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b="0" baseline="0" smtClean="0"/>
              <a:t>Pour les sessions « Nous vous avons entendus » - Équipe de direction, prenez le temps d'examiner les résultats de votre équipe et d'en discuter avant de préparer et de créer votre plan d'action. </a:t>
            </a:r>
          </a:p>
          <a:p>
            <a:pPr marL="171450" indent="-171450">
              <a:buFontTx/>
              <a:buChar char="-"/>
            </a:pPr>
            <a:r>
              <a:rPr lang="en-US" b="0" baseline="0" smtClean="0"/>
              <a:t>Sollicitez des commentaires et invitez les participants à poser des questions et à exprimer des préoccupations. </a:t>
            </a:r>
          </a:p>
          <a:p>
            <a:pPr marL="171450" indent="-171450">
              <a:buFontTx/>
              <a:buChar char="-"/>
            </a:pPr>
            <a:r>
              <a:rPr lang="en-US" b="0" baseline="0" smtClean="0"/>
              <a:t>Distribuez un exemplaire de la fiche de création d'un plan d'action à tous les participants.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3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 smtClean="0"/>
              <a:t>RAPPEL :</a:t>
            </a:r>
            <a:r>
              <a:rPr lang="en-US" b="1" baseline="0" dirty="0" smtClean="0"/>
              <a:t> </a:t>
            </a:r>
            <a:r>
              <a:rPr lang="en-US" b="0" baseline="0" dirty="0" err="1" smtClean="0"/>
              <a:t>lors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l'examen</a:t>
            </a:r>
            <a:r>
              <a:rPr lang="en-US" b="0" baseline="0" dirty="0" smtClean="0"/>
              <a:t> des </a:t>
            </a:r>
            <a:r>
              <a:rPr lang="en-US" b="0" baseline="0" dirty="0" err="1" smtClean="0"/>
              <a:t>résultats</a:t>
            </a:r>
            <a:r>
              <a:rPr lang="en-US" b="0" baseline="0" dirty="0" smtClean="0"/>
              <a:t> et de la </a:t>
            </a:r>
            <a:r>
              <a:rPr lang="en-US" b="0" baseline="0" dirty="0" err="1" smtClean="0"/>
              <a:t>création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votre</a:t>
            </a:r>
            <a:r>
              <a:rPr lang="en-US" b="0" baseline="0" dirty="0" smtClean="0"/>
              <a:t> plan </a:t>
            </a:r>
            <a:r>
              <a:rPr lang="en-US" b="0" baseline="0" dirty="0" err="1" smtClean="0"/>
              <a:t>d'action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utilisez</a:t>
            </a:r>
            <a:r>
              <a:rPr lang="en-US" b="0" baseline="0" dirty="0" smtClean="0"/>
              <a:t> la </a:t>
            </a:r>
            <a:r>
              <a:rPr lang="en-US" b="0" baseline="0" dirty="0" err="1" smtClean="0"/>
              <a:t>Bibliothèque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ressources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création</a:t>
            </a:r>
            <a:r>
              <a:rPr lang="en-US" b="0" baseline="0" dirty="0" smtClean="0"/>
              <a:t> de plans </a:t>
            </a:r>
            <a:r>
              <a:rPr lang="en-US" b="0" baseline="0" dirty="0" err="1" smtClean="0"/>
              <a:t>d'action</a:t>
            </a:r>
            <a:r>
              <a:rPr lang="en-US" b="0" baseline="0" dirty="0" smtClean="0"/>
              <a:t> pour consulter des questions de clarification et des actions </a:t>
            </a:r>
            <a:r>
              <a:rPr lang="en-US" b="0" baseline="0" dirty="0" err="1" smtClean="0"/>
              <a:t>potentielles</a:t>
            </a:r>
            <a:r>
              <a:rPr lang="en-US" b="0" baseline="0" dirty="0" smtClean="0"/>
              <a:t> (accessible sur le site Web </a:t>
            </a:r>
            <a:r>
              <a:rPr lang="en-US" b="0" baseline="0" dirty="0" err="1" smtClean="0"/>
              <a:t>dédié</a:t>
            </a:r>
            <a:r>
              <a:rPr lang="en-US" b="0" baseline="0" dirty="0" smtClean="0"/>
              <a:t> à </a:t>
            </a:r>
            <a:r>
              <a:rPr lang="en-US" b="0" baseline="0" dirty="0" err="1" smtClean="0"/>
              <a:t>l'engagement</a:t>
            </a:r>
            <a:r>
              <a:rPr lang="en-US" b="0" baseline="0" dirty="0" smtClean="0"/>
              <a:t> des </a:t>
            </a:r>
            <a:r>
              <a:rPr lang="en-US" b="0" baseline="0" dirty="0" err="1" smtClean="0"/>
              <a:t>employés</a:t>
            </a:r>
            <a:r>
              <a:rPr lang="en-US" b="0" baseline="0" dirty="0" smtClean="0"/>
              <a:t>). 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9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9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238" y="1797861"/>
            <a:ext cx="6500812" cy="1470025"/>
          </a:xfrm>
        </p:spPr>
        <p:txBody>
          <a:bodyPr/>
          <a:lstStyle>
            <a:lvl1pPr algn="l">
              <a:defRPr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238" y="3258409"/>
            <a:ext cx="6500812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9238" y="3136063"/>
            <a:ext cx="607028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300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344289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55359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721292"/>
            <a:ext cx="9144000" cy="113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5372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721292"/>
            <a:ext cx="9144000" cy="113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91368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2350330"/>
            <a:ext cx="7772400" cy="1362075"/>
          </a:xfrm>
        </p:spPr>
        <p:txBody>
          <a:bodyPr anchor="t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49238" y="3758363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96732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02532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46459"/>
            <a:ext cx="9144000" cy="1111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/>
          <p:nvPr userDrawn="1"/>
        </p:nvSpPr>
        <p:spPr>
          <a:xfrm>
            <a:off x="166115" y="1773988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kern="1200" cap="all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49238" y="3136063"/>
            <a:ext cx="607028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4"/>
          <p:cNvSpPr>
            <a:spLocks noGrp="1"/>
          </p:cNvSpPr>
          <p:nvPr>
            <p:ph type="title" idx="4294967295"/>
          </p:nvPr>
        </p:nvSpPr>
        <p:spPr>
          <a:xfrm>
            <a:off x="249238" y="1930008"/>
            <a:ext cx="7772400" cy="1362075"/>
          </a:xfrm>
        </p:spPr>
        <p:txBody>
          <a:bodyPr/>
          <a:lstStyle/>
          <a:p>
            <a:r>
              <a:rPr lang="en-US" smtClean="0"/>
              <a:t>DIVIDER SLIDE</a:t>
            </a:r>
            <a:br>
              <a:rPr lang="en-US" smtClean="0"/>
            </a:br>
            <a:r>
              <a:rPr lang="en-US" smtClean="0"/>
              <a:t>TITLE PAGE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5503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20273"/>
            <a:ext cx="5111750" cy="517843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7637" y="720274"/>
            <a:ext cx="3008313" cy="92814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67637" y="2058153"/>
            <a:ext cx="3008313" cy="361270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7637" y="1950423"/>
            <a:ext cx="3026712" cy="0"/>
          </a:xfrm>
          <a:prstGeom prst="line">
            <a:avLst/>
          </a:prstGeom>
          <a:ln>
            <a:solidFill>
              <a:srgbClr val="EA00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607621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50432" y="1380067"/>
            <a:ext cx="6443135" cy="3949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2209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1848"/>
            <a:ext cx="9144000" cy="12161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161" y="210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61" y="1581254"/>
            <a:ext cx="8229600" cy="406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253695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51" r:id="rId5"/>
    <p:sldLayoutId id="2147483654" r:id="rId6"/>
    <p:sldLayoutId id="2147483662" r:id="rId7"/>
    <p:sldLayoutId id="2147483656" r:id="rId8"/>
    <p:sldLayoutId id="2147483663" r:id="rId9"/>
    <p:sldLayoutId id="2147483664" r:id="rId10"/>
  </p:sldLayoutIdLst>
  <p:transition/>
  <p:hf hd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1.png"/><Relationship Id="rId5" Type="http://schemas.openxmlformats.org/officeDocument/2006/relationships/tags" Target="../tags/tag20.xml"/><Relationship Id="rId10" Type="http://schemas.openxmlformats.org/officeDocument/2006/relationships/image" Target="../media/image10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"/>
          <p:cNvSpPr txBox="1"/>
          <p:nvPr/>
        </p:nvSpPr>
        <p:spPr>
          <a:xfrm>
            <a:off x="195262" y="2619464"/>
            <a:ext cx="7650023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err="1" smtClean="0"/>
              <a:t>Sondage</a:t>
            </a:r>
            <a:r>
              <a:rPr lang="en-US" sz="2800" dirty="0" smtClean="0"/>
              <a:t> 2019 sur </a:t>
            </a:r>
            <a:r>
              <a:rPr lang="en-US" sz="2800" dirty="0" err="1" smtClean="0"/>
              <a:t>l'engagement</a:t>
            </a:r>
            <a:r>
              <a:rPr lang="en-US" sz="2800" dirty="0" smtClean="0"/>
              <a:t> des </a:t>
            </a:r>
            <a:r>
              <a:rPr lang="en-US" sz="2800" dirty="0" err="1" smtClean="0"/>
              <a:t>employés</a:t>
            </a:r>
            <a:endParaRPr lang="en-US" sz="2800" dirty="0"/>
          </a:p>
        </p:txBody>
      </p:sp>
      <p:sp>
        <p:nvSpPr>
          <p:cNvPr id="6" name="Subtitle 2"/>
          <p:cNvSpPr txBox="1"/>
          <p:nvPr/>
        </p:nvSpPr>
        <p:spPr>
          <a:xfrm>
            <a:off x="249237" y="3213189"/>
            <a:ext cx="7596049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smtClean="0"/>
              <a:t>&lt;Insérer le nom de l'unité&gt;</a:t>
            </a:r>
            <a:endParaRPr lang="en-US" sz="1900"/>
          </a:p>
        </p:txBody>
      </p:sp>
      <p:grpSp>
        <p:nvGrpSpPr>
          <p:cNvPr id="7" name="team"/>
          <p:cNvGrpSpPr/>
          <p:nvPr/>
        </p:nvGrpSpPr>
        <p:grpSpPr>
          <a:xfrm>
            <a:off x="195263" y="4683214"/>
            <a:ext cx="4059790" cy="2367446"/>
            <a:chOff x="0" y="0"/>
            <a:chExt cx="6618430" cy="42418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078" y="0"/>
              <a:ext cx="1823667" cy="4241814"/>
            </a:xfrm>
            <a:prstGeom prst="rect">
              <a:avLst/>
            </a:prstGeom>
          </p:spPr>
        </p:pic>
        <p:pic>
          <p:nvPicPr>
            <p:cNvPr id="9" name="Weebl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872" y="581978"/>
              <a:ext cx="1882558" cy="30878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22127" y="630278"/>
              <a:ext cx="2333182" cy="31156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0434"/>
              <a:ext cx="1924885" cy="30782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695" y="569266"/>
              <a:ext cx="2052988" cy="312713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99722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Domaines et questions du sondage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0100" y="6504156"/>
            <a:ext cx="6673362" cy="29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>
              <a:defRPr sz="1000"/>
            </a:pPr>
            <a:r>
              <a:rPr lang="en-US" sz="900" b="1" i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REMARQUE : </a:t>
            </a:r>
            <a:r>
              <a:rPr lang="en-US" sz="900" i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les questions identifiées par un astérisque (*) après le texte du thème ont été posées aux employés salariés uniquement</a:t>
            </a:r>
            <a:r>
              <a:rPr lang="en-US" sz="70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en-US" sz="70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70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797562"/>
              </p:ext>
            </p:extLst>
          </p:nvPr>
        </p:nvGraphicFramePr>
        <p:xfrm>
          <a:off x="800100" y="1297922"/>
          <a:ext cx="7543800" cy="520623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6000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37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3017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Domaine</a:t>
                      </a:r>
                      <a:endParaRPr lang="en-US" sz="1300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Questions</a:t>
                      </a:r>
                      <a:r>
                        <a:rPr lang="en-US" sz="1300" baseline="0" smtClean="0"/>
                        <a:t> </a:t>
                      </a:r>
                      <a:endParaRPr lang="en-US" sz="1300"/>
                    </a:p>
                  </a:txBody>
                  <a:tcPr marL="79402" marR="79402" marT="39701" marB="397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2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Collaboration</a:t>
                      </a:r>
                      <a:endParaRPr lang="en-US" sz="1000" b="1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smtClean="0"/>
                        <a:t>40. Mon groupe de travail reçoit l'aide dont il a besoin des autres services  </a:t>
                      </a:r>
                    </a:p>
                    <a:p>
                      <a:r>
                        <a:rPr lang="en-US" sz="1000" smtClean="0"/>
                        <a:t>43. Les membres de mon groupe de travail collaborent bien entre eux et font preuve d'esprit d'équipe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8951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Habilitation des employés</a:t>
                      </a:r>
                      <a:endParaRPr lang="en-US" sz="1000" b="1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000" smtClean="0"/>
                        <a:t>28. Mes conditions de travail me permettent d'être aussi productif(ve) que possible</a:t>
                      </a:r>
                    </a:p>
                    <a:p>
                      <a:pPr lvl="0" algn="l"/>
                      <a:r>
                        <a:rPr lang="en-US" sz="1000" smtClean="0"/>
                        <a:t>33. Mon travail utilise pleinement mes compétences et mes qualifications  </a:t>
                      </a:r>
                    </a:p>
                    <a:p>
                      <a:pPr lvl="0" algn="l"/>
                      <a:r>
                        <a:rPr lang="en-US" sz="1000" smtClean="0"/>
                        <a:t>34. Mon travail est intéressant et stimulant  </a:t>
                      </a:r>
                    </a:p>
                    <a:p>
                      <a:pPr lvl="0" algn="l"/>
                      <a:r>
                        <a:rPr lang="en-US" sz="1000" smtClean="0"/>
                        <a:t>42. Rien ne m'empêche de bien faire mon travail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8951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Mission</a:t>
                      </a:r>
                      <a:r>
                        <a:rPr lang="en-US" sz="1000" b="1" baseline="0" smtClean="0"/>
                        <a:t> et valeurs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smtClean="0"/>
                        <a:t>10.</a:t>
                      </a:r>
                      <a:r>
                        <a:rPr lang="en-US" sz="1000" u="none" strike="noStrike" baseline="0" smtClean="0"/>
                        <a:t> </a:t>
                      </a:r>
                      <a:r>
                        <a:rPr lang="en-US" sz="1000" u="none" strike="noStrike" smtClean="0"/>
                        <a:t>Je connais la mission d'Aramark </a:t>
                      </a:r>
                    </a:p>
                    <a:p>
                      <a:pPr algn="l" fontAlgn="ctr"/>
                      <a:r>
                        <a:rPr lang="en-US" sz="1000" u="none" strike="noStrike" smtClean="0"/>
                        <a:t>11. Je comprends parfaitement la mission d'Aramark </a:t>
                      </a:r>
                    </a:p>
                    <a:p>
                      <a:pPr algn="l" fontAlgn="ctr"/>
                      <a:r>
                        <a:rPr lang="en-US" sz="1000" u="none" strike="noStrike" smtClean="0"/>
                        <a:t>12. Je connais les valeurs d'Aramark </a:t>
                      </a:r>
                    </a:p>
                    <a:p>
                      <a:pPr algn="l" fontAlgn="ctr"/>
                      <a:r>
                        <a:rPr lang="en-US" sz="1000" u="none" strike="noStrike" smtClean="0"/>
                        <a:t>13.</a:t>
                      </a:r>
                      <a:r>
                        <a:rPr lang="en-US" sz="1000" u="none" strike="noStrike" baseline="0" smtClean="0"/>
                        <a:t> </a:t>
                      </a:r>
                      <a:r>
                        <a:rPr lang="en-US" sz="1000" u="none" strike="noStrike" smtClean="0"/>
                        <a:t>Je comprends parfaitement les valeurs d'Aramark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1089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Gestion des performances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smtClean="0"/>
                        <a:t>25. Je reçois des commentaires clairs et réguliers sur la qualité de mon travail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smtClean="0"/>
                        <a:t>26. Je comprends comment ma performance de travail est évaluée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smtClean="0"/>
                        <a:t>27. Je comprends les résultats que l'on attend de moi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9712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Ressources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smtClean="0"/>
                        <a:t>23. Je dispose des informations nécessaires pour bien faire mon travail  </a:t>
                      </a:r>
                    </a:p>
                    <a:p>
                      <a:r>
                        <a:rPr lang="en-US" sz="1000" baseline="0" smtClean="0"/>
                        <a:t>24. Je </a:t>
                      </a:r>
                      <a:r>
                        <a:rPr lang="en-US" sz="1000" smtClean="0"/>
                        <a:t>dispose des moyens nécessaires pour être efficace dans mon travail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6558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Suites du sondage (en ligne uniquement)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smtClean="0"/>
                        <a:t>46. J'ai participé à une réunion de discussion sur les résultats du sondage précédent*</a:t>
                      </a:r>
                    </a:p>
                    <a:p>
                      <a:r>
                        <a:rPr lang="en-US" sz="1000" smtClean="0"/>
                        <a:t>47. Des mesures ont été prises concernant les problèmes soulevés par le dernier sondage*</a:t>
                      </a:r>
                    </a:p>
                    <a:p>
                      <a:r>
                        <a:rPr lang="en-US" sz="1000" smtClean="0"/>
                        <a:t>48.</a:t>
                      </a:r>
                      <a:r>
                        <a:rPr lang="en-US" sz="1000" baseline="0" smtClean="0"/>
                        <a:t> </a:t>
                      </a:r>
                      <a:r>
                        <a:rPr lang="en-US" sz="1000" smtClean="0"/>
                        <a:t>Des progrès ont été réalisés à la suite du sondage précédent*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1132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Formation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smtClean="0"/>
                        <a:t>31. Aramark fournit la formation me permettant de bien faire mon travail</a:t>
                      </a:r>
                    </a:p>
                    <a:p>
                      <a:r>
                        <a:rPr lang="en-US" sz="1000" smtClean="0"/>
                        <a:t>41. Les nouveaux employés reçoivent la formation nécessaire pour faire efficacement leur travail </a:t>
                      </a:r>
                      <a:endParaRPr lang="en-US" sz="1000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428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Travail,</a:t>
                      </a:r>
                      <a:r>
                        <a:rPr lang="en-US" sz="1000" b="1" baseline="0" smtClean="0"/>
                        <a:t> structure et processus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smtClean="0"/>
                        <a:t>16. Sécurité de votre lieu de travail  </a:t>
                      </a:r>
                    </a:p>
                    <a:p>
                      <a:r>
                        <a:rPr lang="en-US" sz="1000" smtClean="0"/>
                        <a:t>39. Le travail est bien organisé au sein de mon équipe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123433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Objectifs du sondage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7" y="1269240"/>
            <a:ext cx="8779015" cy="4250207"/>
          </a:xfrm>
        </p:spPr>
        <p:txBody>
          <a:bodyPr>
            <a:normAutofit fontScale="95000"/>
          </a:bodyPr>
          <a:lstStyle/>
          <a:p>
            <a:pPr marL="400050" lvl="1" indent="0">
              <a:buNone/>
            </a:pPr>
            <a:r>
              <a:rPr lang="en-US" dirty="0"/>
              <a:t>Le </a:t>
            </a:r>
            <a:r>
              <a:rPr lang="en-US" dirty="0" err="1"/>
              <a:t>sondage</a:t>
            </a:r>
            <a:r>
              <a:rPr lang="en-US" dirty="0"/>
              <a:t> </a:t>
            </a:r>
            <a:r>
              <a:rPr lang="en-US" dirty="0" err="1"/>
              <a:t>mondial</a:t>
            </a:r>
            <a:r>
              <a:rPr lang="en-US" dirty="0"/>
              <a:t> </a:t>
            </a:r>
            <a:r>
              <a:rPr lang="en-US" dirty="0" err="1"/>
              <a:t>d'</a:t>
            </a:r>
            <a:r>
              <a:rPr lang="en-US" dirty="0" err="1" smtClean="0"/>
              <a:t>Aramark</a:t>
            </a:r>
            <a:r>
              <a:rPr lang="en-US" dirty="0" smtClean="0"/>
              <a:t> </a:t>
            </a:r>
            <a:r>
              <a:rPr lang="en-US" dirty="0"/>
              <a:t>sur </a:t>
            </a:r>
            <a:r>
              <a:rPr lang="en-US" dirty="0" err="1"/>
              <a:t>l'engagement</a:t>
            </a:r>
            <a:r>
              <a:rPr lang="en-US" dirty="0"/>
              <a:t> </a:t>
            </a:r>
            <a:r>
              <a:rPr lang="en-US" dirty="0" err="1"/>
              <a:t>offre</a:t>
            </a:r>
            <a:r>
              <a:rPr lang="en-US" dirty="0"/>
              <a:t> à </a:t>
            </a:r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employé</a:t>
            </a:r>
            <a:r>
              <a:rPr lang="en-US" dirty="0"/>
              <a:t> </a:t>
            </a:r>
            <a:r>
              <a:rPr lang="en-US" dirty="0" err="1"/>
              <a:t>l'opportunité</a:t>
            </a:r>
            <a:r>
              <a:rPr lang="en-US" dirty="0"/>
              <a:t> de </a:t>
            </a:r>
            <a:r>
              <a:rPr lang="en-US" dirty="0" err="1"/>
              <a:t>partager</a:t>
            </a:r>
            <a:r>
              <a:rPr lang="en-US" dirty="0"/>
              <a:t> de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sincère</a:t>
            </a:r>
            <a:r>
              <a:rPr lang="en-US" dirty="0"/>
              <a:t> et </a:t>
            </a:r>
            <a:r>
              <a:rPr lang="en-US" dirty="0" err="1"/>
              <a:t>confidentielle</a:t>
            </a:r>
            <a:r>
              <a:rPr lang="en-US" dirty="0"/>
              <a:t> son point de </a:t>
            </a:r>
            <a:r>
              <a:rPr lang="en-US" dirty="0" err="1"/>
              <a:t>vue</a:t>
            </a:r>
            <a:r>
              <a:rPr lang="en-US" dirty="0"/>
              <a:t> sur </a:t>
            </a:r>
            <a:r>
              <a:rPr lang="en-US" dirty="0" smtClean="0"/>
              <a:t>Aramark </a:t>
            </a:r>
            <a:r>
              <a:rPr lang="en-US" dirty="0" err="1"/>
              <a:t>concernant</a:t>
            </a:r>
            <a:r>
              <a:rPr lang="en-US" dirty="0"/>
              <a:t> de </a:t>
            </a:r>
            <a:r>
              <a:rPr lang="en-US" dirty="0" err="1"/>
              <a:t>nombreux</a:t>
            </a:r>
            <a:r>
              <a:rPr lang="en-US" dirty="0"/>
              <a:t> </a:t>
            </a:r>
            <a:r>
              <a:rPr lang="en-US" dirty="0" err="1"/>
              <a:t>sujets</a:t>
            </a:r>
            <a:r>
              <a:rPr lang="en-US" dirty="0" smtClean="0"/>
              <a:t> :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/>
              <a:t>Direction de </a:t>
            </a:r>
            <a:r>
              <a:rPr lang="en-US" sz="1900" dirty="0" err="1"/>
              <a:t>l'entreprise</a:t>
            </a:r>
            <a:endParaRPr lang="en-US" sz="19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/>
              <a:t>Soutien</a:t>
            </a:r>
            <a:r>
              <a:rPr lang="en-US" sz="1900" dirty="0"/>
              <a:t>/</a:t>
            </a:r>
            <a:r>
              <a:rPr lang="en-US" sz="1900" dirty="0" err="1"/>
              <a:t>Ressources</a:t>
            </a:r>
            <a:r>
              <a:rPr lang="en-US" sz="1900" dirty="0"/>
              <a:t> pour les </a:t>
            </a:r>
            <a:r>
              <a:rPr lang="en-US" sz="1900" dirty="0" err="1"/>
              <a:t>employés</a:t>
            </a:r>
            <a:endParaRPr lang="en-US" sz="19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/>
              <a:t>Outils</a:t>
            </a:r>
            <a:r>
              <a:rPr lang="en-US" sz="1900" dirty="0"/>
              <a:t> et </a:t>
            </a:r>
            <a:r>
              <a:rPr lang="en-US" sz="1900" dirty="0" err="1"/>
              <a:t>processus</a:t>
            </a:r>
            <a:endParaRPr lang="en-US" sz="19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/>
              <a:t>Formation et </a:t>
            </a:r>
            <a:r>
              <a:rPr lang="en-US" sz="1900" dirty="0" err="1" smtClean="0"/>
              <a:t>développement</a:t>
            </a:r>
            <a:endParaRPr lang="en-US" sz="19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00050" lvl="1" indent="0">
              <a:buNone/>
            </a:pPr>
            <a:r>
              <a:rPr lang="en-US" dirty="0"/>
              <a:t>Les </a:t>
            </a:r>
            <a:r>
              <a:rPr lang="en-US" dirty="0" err="1"/>
              <a:t>résultats</a:t>
            </a:r>
            <a:r>
              <a:rPr lang="en-US" dirty="0"/>
              <a:t> du </a:t>
            </a:r>
            <a:r>
              <a:rPr lang="en-US" dirty="0" err="1"/>
              <a:t>sondage</a:t>
            </a:r>
            <a:r>
              <a:rPr lang="en-US" dirty="0"/>
              <a:t> </a:t>
            </a:r>
            <a:r>
              <a:rPr lang="en-US" dirty="0" err="1"/>
              <a:t>permettent</a:t>
            </a:r>
            <a:r>
              <a:rPr lang="en-US" dirty="0"/>
              <a:t> </a:t>
            </a:r>
            <a:r>
              <a:rPr lang="en-US" dirty="0" err="1"/>
              <a:t>d'identifier</a:t>
            </a:r>
            <a:r>
              <a:rPr lang="en-US" dirty="0"/>
              <a:t> des </a:t>
            </a:r>
            <a:r>
              <a:rPr lang="en-US" dirty="0" err="1"/>
              <a:t>tendances</a:t>
            </a:r>
            <a:r>
              <a:rPr lang="en-US" dirty="0"/>
              <a:t> </a:t>
            </a:r>
            <a:r>
              <a:rPr lang="en-US" dirty="0" err="1"/>
              <a:t>concernant</a:t>
            </a:r>
            <a:r>
              <a:rPr lang="en-US" dirty="0"/>
              <a:t> les attitudes et les perceptions des </a:t>
            </a:r>
            <a:r>
              <a:rPr lang="en-US" dirty="0" err="1"/>
              <a:t>employés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 </a:t>
            </a:r>
            <a:r>
              <a:rPr lang="en-US" dirty="0" smtClean="0"/>
              <a:t>temps.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Les </a:t>
            </a:r>
            <a:r>
              <a:rPr lang="en-US" dirty="0" err="1"/>
              <a:t>responsables</a:t>
            </a:r>
            <a:r>
              <a:rPr lang="en-US" dirty="0"/>
              <a:t> </a:t>
            </a:r>
            <a:r>
              <a:rPr lang="en-US" dirty="0" err="1"/>
              <a:t>pourront</a:t>
            </a:r>
            <a:r>
              <a:rPr lang="en-US" dirty="0"/>
              <a:t> identifier les points forts et les </a:t>
            </a:r>
            <a:r>
              <a:rPr lang="en-US" dirty="0" err="1"/>
              <a:t>opportunités</a:t>
            </a:r>
            <a:r>
              <a:rPr lang="en-US" dirty="0"/>
              <a:t> </a:t>
            </a:r>
            <a:r>
              <a:rPr lang="en-US" dirty="0" err="1"/>
              <a:t>d'amélioration</a:t>
            </a:r>
            <a:r>
              <a:rPr lang="en-US" dirty="0"/>
              <a:t> pour </a:t>
            </a:r>
            <a:r>
              <a:rPr lang="en-US" dirty="0" err="1"/>
              <a:t>stimuler</a:t>
            </a:r>
            <a:r>
              <a:rPr lang="en-US" dirty="0"/>
              <a:t> </a:t>
            </a:r>
            <a:r>
              <a:rPr lang="en-US" dirty="0" err="1"/>
              <a:t>l'efficacité</a:t>
            </a:r>
            <a:r>
              <a:rPr lang="en-US" dirty="0"/>
              <a:t> </a:t>
            </a:r>
            <a:r>
              <a:rPr lang="en-US" dirty="0" err="1"/>
              <a:t>organisationnelle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1250337"/>
            <a:ext cx="362804" cy="36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3825503"/>
            <a:ext cx="362804" cy="365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4774464"/>
            <a:ext cx="362804" cy="3650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42409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Processus relatif au sondage sur l'engagement</a:t>
            </a:r>
            <a:endParaRPr lang="en-US"/>
          </a:p>
        </p:txBody>
      </p:sp>
      <p:grpSp>
        <p:nvGrpSpPr>
          <p:cNvPr id="4" name="Administer"/>
          <p:cNvGrpSpPr/>
          <p:nvPr>
            <p:custDataLst>
              <p:tags r:id="rId2"/>
            </p:custDataLst>
          </p:nvPr>
        </p:nvGrpSpPr>
        <p:grpSpPr>
          <a:xfrm>
            <a:off x="3440765" y="1264920"/>
            <a:ext cx="2214361" cy="864046"/>
            <a:chOff x="2846662" y="-42285"/>
            <a:chExt cx="2764874" cy="959512"/>
          </a:xfrm>
          <a:solidFill>
            <a:srgbClr val="EA00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/>
            <p:cNvSpPr/>
            <p:nvPr/>
          </p:nvSpPr>
          <p:spPr>
            <a:xfrm>
              <a:off x="2846662" y="-42285"/>
              <a:ext cx="2764874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700"/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893502" y="4555"/>
              <a:ext cx="2671194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Réalisation du sondage</a:t>
              </a:r>
              <a:endPara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Share Results"/>
          <p:cNvGrpSpPr/>
          <p:nvPr>
            <p:custDataLst>
              <p:tags r:id="rId3"/>
            </p:custDataLst>
          </p:nvPr>
        </p:nvGrpSpPr>
        <p:grpSpPr>
          <a:xfrm>
            <a:off x="5810250" y="4401868"/>
            <a:ext cx="2463526" cy="868680"/>
            <a:chOff x="4556837" y="3038880"/>
            <a:chExt cx="2815833" cy="959512"/>
          </a:xfrm>
          <a:solidFill>
            <a:schemeClr val="bg1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/>
            <p:cNvSpPr/>
            <p:nvPr/>
          </p:nvSpPr>
          <p:spPr>
            <a:xfrm>
              <a:off x="4691765" y="3038880"/>
              <a:ext cx="2562912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ounded Rectangle 10"/>
            <p:cNvSpPr/>
            <p:nvPr/>
          </p:nvSpPr>
          <p:spPr>
            <a:xfrm>
              <a:off x="4556837" y="3085720"/>
              <a:ext cx="2815833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ts val="1800"/>
                </a:lnSpc>
                <a:defRPr/>
              </a:pPr>
              <a:r>
                <a:rPr lang="en-US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Communication des </a:t>
              </a:r>
              <a:r>
                <a:rPr lang="en-US" sz="17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résultats</a:t>
              </a:r>
              <a:r>
                <a:rPr lang="en-US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et </a:t>
              </a:r>
              <a:r>
                <a:rPr lang="en-US" sz="17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définition</a:t>
              </a:r>
              <a:r>
                <a:rPr lang="en-US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7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priorités</a:t>
              </a:r>
              <a:r>
                <a:rPr lang="en-US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Action Plans"/>
          <p:cNvGrpSpPr/>
          <p:nvPr>
            <p:custDataLst>
              <p:tags r:id="rId4"/>
            </p:custDataLst>
          </p:nvPr>
        </p:nvGrpSpPr>
        <p:grpSpPr>
          <a:xfrm>
            <a:off x="3451600" y="5643438"/>
            <a:ext cx="2214360" cy="868680"/>
            <a:chOff x="2846662" y="4065935"/>
            <a:chExt cx="2764874" cy="959512"/>
          </a:xfrm>
          <a:solidFill>
            <a:srgbClr val="EA00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1" name="Rounded Rectangle 10"/>
            <p:cNvSpPr/>
            <p:nvPr/>
          </p:nvSpPr>
          <p:spPr>
            <a:xfrm>
              <a:off x="2846662" y="4065935"/>
              <a:ext cx="2764874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ounded Rectangle 13"/>
            <p:cNvSpPr/>
            <p:nvPr/>
          </p:nvSpPr>
          <p:spPr>
            <a:xfrm>
              <a:off x="2889537" y="4112775"/>
              <a:ext cx="2671194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defRPr/>
              </a:pPr>
              <a:r>
                <a:rPr lang="en-US" sz="17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Développement</a:t>
              </a:r>
              <a:r>
                <a:rPr lang="en-US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</a:p>
            <a:p>
              <a:pPr algn="ctr" defTabSz="1066800">
                <a:lnSpc>
                  <a:spcPct val="90000"/>
                </a:lnSpc>
                <a:defRPr/>
              </a:pPr>
              <a:r>
                <a:rPr lang="en-US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plans </a:t>
              </a:r>
              <a:r>
                <a:rPr lang="en-US" sz="17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d'action</a:t>
              </a:r>
              <a:endPara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Implement the plan"/>
          <p:cNvGrpSpPr/>
          <p:nvPr>
            <p:custDataLst>
              <p:tags r:id="rId5"/>
            </p:custDataLst>
          </p:nvPr>
        </p:nvGrpSpPr>
        <p:grpSpPr>
          <a:xfrm>
            <a:off x="784602" y="4454454"/>
            <a:ext cx="2214361" cy="868680"/>
            <a:chOff x="1067750" y="3038880"/>
            <a:chExt cx="2764874" cy="959512"/>
          </a:xfrm>
          <a:solidFill>
            <a:srgbClr val="058594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4" name="Rounded Rectangle 13"/>
            <p:cNvSpPr/>
            <p:nvPr/>
          </p:nvSpPr>
          <p:spPr>
            <a:xfrm>
              <a:off x="1067750" y="3038880"/>
              <a:ext cx="2764874" cy="95951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700"/>
            </a:p>
          </p:txBody>
        </p:sp>
        <p:sp>
          <p:nvSpPr>
            <p:cNvPr id="15" name="Rounded Rectangle 16"/>
            <p:cNvSpPr/>
            <p:nvPr/>
          </p:nvSpPr>
          <p:spPr>
            <a:xfrm>
              <a:off x="1328665" y="3075199"/>
              <a:ext cx="2209915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ts val="2000"/>
                </a:lnSpc>
                <a:defRPr/>
              </a:pPr>
              <a:r>
                <a:rPr lang="en-US" sz="17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Mise en œuvre </a:t>
              </a:r>
            </a:p>
            <a:p>
              <a:pPr algn="ctr" defTabSz="1066800">
                <a:lnSpc>
                  <a:spcPts val="2000"/>
                </a:lnSpc>
                <a:defRPr/>
              </a:pPr>
              <a:r>
                <a:rPr lang="en-US" sz="17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du plan</a:t>
              </a:r>
              <a:endPara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Follow Up"/>
          <p:cNvGrpSpPr/>
          <p:nvPr>
            <p:custDataLst>
              <p:tags r:id="rId6"/>
            </p:custDataLst>
          </p:nvPr>
        </p:nvGrpSpPr>
        <p:grpSpPr>
          <a:xfrm>
            <a:off x="764965" y="2415547"/>
            <a:ext cx="2233998" cy="868680"/>
            <a:chOff x="1043231" y="984771"/>
            <a:chExt cx="2789393" cy="663489"/>
          </a:xfrm>
          <a:solidFill>
            <a:srgbClr val="054973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le 16"/>
            <p:cNvSpPr/>
            <p:nvPr/>
          </p:nvSpPr>
          <p:spPr>
            <a:xfrm>
              <a:off x="1067750" y="984771"/>
              <a:ext cx="2764874" cy="66348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700"/>
            </a:p>
          </p:txBody>
        </p:sp>
        <p:sp>
          <p:nvSpPr>
            <p:cNvPr id="18" name="Rounded Rectangle 19"/>
            <p:cNvSpPr/>
            <p:nvPr/>
          </p:nvSpPr>
          <p:spPr>
            <a:xfrm>
              <a:off x="1043231" y="992810"/>
              <a:ext cx="2775455" cy="58485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1066800">
                <a:lnSpc>
                  <a:spcPts val="1800"/>
                </a:lnSpc>
                <a:defRPr/>
              </a:pPr>
              <a:r>
                <a:rPr lang="en-US" sz="17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Suivi</a:t>
              </a:r>
              <a:r>
                <a:rPr lang="en-US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et communication des </a:t>
              </a:r>
              <a:r>
                <a:rPr lang="en-US" sz="17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progrès</a:t>
              </a:r>
              <a:r>
                <a:rPr lang="en-US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accomplis</a:t>
              </a:r>
              <a:endPara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Analyze"/>
          <p:cNvGrpSpPr/>
          <p:nvPr>
            <p:custDataLst>
              <p:tags r:id="rId7"/>
            </p:custDataLst>
          </p:nvPr>
        </p:nvGrpSpPr>
        <p:grpSpPr>
          <a:xfrm>
            <a:off x="6096928" y="2432046"/>
            <a:ext cx="2214361" cy="868680"/>
            <a:chOff x="4625574" y="984769"/>
            <a:chExt cx="2764874" cy="959512"/>
          </a:xfrm>
          <a:solidFill>
            <a:srgbClr val="00416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0" name="Rounded Rectangle 19"/>
            <p:cNvSpPr/>
            <p:nvPr/>
          </p:nvSpPr>
          <p:spPr>
            <a:xfrm>
              <a:off x="4625574" y="984769"/>
              <a:ext cx="2764874" cy="95951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700"/>
            </a:p>
          </p:txBody>
        </p:sp>
        <p:sp>
          <p:nvSpPr>
            <p:cNvPr id="21" name="Rounded Rectangle 7"/>
            <p:cNvSpPr/>
            <p:nvPr/>
          </p:nvSpPr>
          <p:spPr>
            <a:xfrm>
              <a:off x="4672414" y="1010567"/>
              <a:ext cx="2671195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Analyse</a:t>
              </a:r>
              <a:r>
                <a:rPr lang="en-US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et </a:t>
              </a:r>
              <a:r>
                <a:rPr lang="en-US" sz="17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interprétation</a:t>
              </a:r>
              <a:r>
                <a:rPr lang="en-US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des </a:t>
              </a:r>
              <a:r>
                <a:rPr lang="en-US" sz="17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résultats</a:t>
              </a:r>
              <a:endPara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41594" y="2908377"/>
            <a:ext cx="2460813" cy="1860721"/>
            <a:chOff x="3324036" y="2816937"/>
            <a:chExt cx="2460813" cy="1860721"/>
          </a:xfrm>
        </p:grpSpPr>
        <p:sp>
          <p:nvSpPr>
            <p:cNvPr id="23" name="Oval 22"/>
            <p:cNvSpPr/>
            <p:nvPr/>
          </p:nvSpPr>
          <p:spPr>
            <a:xfrm>
              <a:off x="3600955" y="2844054"/>
              <a:ext cx="1837944" cy="1833604"/>
            </a:xfrm>
            <a:prstGeom prst="ellipse">
              <a:avLst/>
            </a:prstGeom>
            <a:solidFill>
              <a:srgbClr val="EA0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036" y="3068731"/>
              <a:ext cx="1245421" cy="1333137"/>
            </a:xfrm>
            <a:prstGeom prst="rect">
              <a:avLst/>
            </a:prstGeom>
          </p:spPr>
        </p:pic>
        <p:pic>
          <p:nvPicPr>
            <p:cNvPr id="25" name="Picture 24"/>
            <p:cNvPicPr preferRelativeResize="0"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16" y="2816937"/>
              <a:ext cx="1276933" cy="1823316"/>
            </a:xfrm>
            <a:prstGeom prst="rect">
              <a:avLst/>
            </a:prstGeom>
          </p:spPr>
        </p:pic>
      </p:grpSp>
      <p:pic>
        <p:nvPicPr>
          <p:cNvPr id="26" name="last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3382986">
            <a:off x="2586639" y="1351888"/>
            <a:ext cx="447675" cy="727005"/>
          </a:xfrm>
          <a:prstGeom prst="rect">
            <a:avLst/>
          </a:prstGeom>
        </p:spPr>
      </p:pic>
      <p:pic>
        <p:nvPicPr>
          <p:cNvPr id="27" name="5-6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>
            <a:off x="1485029" y="3483123"/>
            <a:ext cx="447675" cy="727005"/>
          </a:xfrm>
          <a:prstGeom prst="rect">
            <a:avLst/>
          </a:prstGeom>
        </p:spPr>
      </p:pic>
      <p:pic>
        <p:nvPicPr>
          <p:cNvPr id="28" name="4-5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9048596">
            <a:off x="2387996" y="5634132"/>
            <a:ext cx="447675" cy="7270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8118805">
            <a:off x="6328900" y="1313270"/>
            <a:ext cx="447675" cy="727005"/>
          </a:xfrm>
          <a:prstGeom prst="rect">
            <a:avLst/>
          </a:prstGeom>
        </p:spPr>
      </p:pic>
      <p:pic>
        <p:nvPicPr>
          <p:cNvPr id="30" name="2-3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0989297">
            <a:off x="7322387" y="3505014"/>
            <a:ext cx="447675" cy="727005"/>
          </a:xfrm>
          <a:prstGeom prst="rect">
            <a:avLst/>
          </a:prstGeom>
        </p:spPr>
      </p:pic>
      <p:pic>
        <p:nvPicPr>
          <p:cNvPr id="31" name="3-4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3842290">
            <a:off x="6297705" y="5711820"/>
            <a:ext cx="447675" cy="727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40345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Matrice d'efficacité des employés</a:t>
            </a:r>
            <a:endParaRPr lang="en-US"/>
          </a:p>
        </p:txBody>
      </p:sp>
      <p:grpSp>
        <p:nvGrpSpPr>
          <p:cNvPr id="5" name="Group 155"/>
          <p:cNvGrpSpPr/>
          <p:nvPr/>
        </p:nvGrpSpPr>
        <p:grpSpPr>
          <a:xfrm>
            <a:off x="2595218" y="3153255"/>
            <a:ext cx="2468880" cy="1097280"/>
            <a:chOff x="4103384" y="3701897"/>
            <a:chExt cx="2468880" cy="1097280"/>
          </a:xfrm>
        </p:grpSpPr>
        <p:sp>
          <p:nvSpPr>
            <p:cNvPr id="6" name="Rectangle 107"/>
            <p:cNvSpPr>
              <a:spLocks noChangeArrowheads="1"/>
            </p:cNvSpPr>
            <p:nvPr/>
          </p:nvSpPr>
          <p:spPr bwMode="gray">
            <a:xfrm>
              <a:off x="4103384" y="3701897"/>
              <a:ext cx="2468880" cy="1097280"/>
            </a:xfrm>
            <a:prstGeom prst="roundRect">
              <a:avLst/>
            </a:prstGeom>
            <a:solidFill>
              <a:srgbClr val="EB002A"/>
            </a:solidFill>
            <a:ln w="38100" algn="ctr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0" tIns="71991" rIns="0" bIns="71991" anchor="ctr" anchorCtr="0"/>
            <a:lstStyle/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75000"/>
                <a:tabLst>
                  <a:tab pos="228573" algn="l"/>
                </a:tabLst>
              </a:pPr>
              <a:r>
                <a:rPr lang="en-US" altLang="ja-JP" sz="1700" b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Efficacité des</a:t>
              </a:r>
            </a:p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75000"/>
                <a:tabLst>
                  <a:tab pos="228573" algn="l"/>
                </a:tabLst>
              </a:pPr>
              <a:r>
                <a:rPr lang="en-US" altLang="ja-JP" sz="1700" b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employés</a:t>
              </a:r>
            </a:p>
          </p:txBody>
        </p:sp>
        <p:grpSp>
          <p:nvGrpSpPr>
            <p:cNvPr id="7" name="Group 45"/>
            <p:cNvGrpSpPr>
              <a:grpSpLocks noChangeAspect="1"/>
            </p:cNvGrpSpPr>
            <p:nvPr/>
          </p:nvGrpSpPr>
          <p:grpSpPr>
            <a:xfrm>
              <a:off x="4246253" y="3966276"/>
              <a:ext cx="709730" cy="568522"/>
              <a:chOff x="4093363" y="3985474"/>
              <a:chExt cx="614363" cy="492128"/>
            </a:xfrm>
          </p:grpSpPr>
          <p:sp>
            <p:nvSpPr>
              <p:cNvPr id="8" name="Freeform 32"/>
              <p:cNvSpPr/>
              <p:nvPr/>
            </p:nvSpPr>
            <p:spPr bwMode="auto">
              <a:xfrm>
                <a:off x="4093363" y="3985477"/>
                <a:ext cx="174137" cy="492125"/>
              </a:xfrm>
              <a:custGeom>
                <a:avLst/>
                <a:gdLst>
                  <a:gd name="T0" fmla="*/ 2147483647 w 112"/>
                  <a:gd name="T1" fmla="*/ 2147483647 h 310"/>
                  <a:gd name="T2" fmla="*/ 2147483647 w 112"/>
                  <a:gd name="T3" fmla="*/ 2147483647 h 310"/>
                  <a:gd name="T4" fmla="*/ 2147483647 w 112"/>
                  <a:gd name="T5" fmla="*/ 2147483647 h 310"/>
                  <a:gd name="T6" fmla="*/ 2147483647 w 112"/>
                  <a:gd name="T7" fmla="*/ 2147483647 h 310"/>
                  <a:gd name="T8" fmla="*/ 2147483647 w 112"/>
                  <a:gd name="T9" fmla="*/ 2147483647 h 310"/>
                  <a:gd name="T10" fmla="*/ 2147483647 w 112"/>
                  <a:gd name="T11" fmla="*/ 2147483647 h 310"/>
                  <a:gd name="T12" fmla="*/ 2147483647 w 112"/>
                  <a:gd name="T13" fmla="*/ 2147483647 h 310"/>
                  <a:gd name="T14" fmla="*/ 2147483647 w 112"/>
                  <a:gd name="T15" fmla="*/ 2147483647 h 310"/>
                  <a:gd name="T16" fmla="*/ 2147483647 w 112"/>
                  <a:gd name="T17" fmla="*/ 2147483647 h 310"/>
                  <a:gd name="T18" fmla="*/ 2147483647 w 112"/>
                  <a:gd name="T19" fmla="*/ 2147483647 h 310"/>
                  <a:gd name="T20" fmla="*/ 2147483647 w 112"/>
                  <a:gd name="T21" fmla="*/ 2147483647 h 310"/>
                  <a:gd name="T22" fmla="*/ 2147483647 w 112"/>
                  <a:gd name="T23" fmla="*/ 2147483647 h 310"/>
                  <a:gd name="T24" fmla="*/ 2147483647 w 112"/>
                  <a:gd name="T25" fmla="*/ 2147483647 h 310"/>
                  <a:gd name="T26" fmla="*/ 2147483647 w 112"/>
                  <a:gd name="T27" fmla="*/ 2147483647 h 310"/>
                  <a:gd name="T28" fmla="*/ 2147483647 w 112"/>
                  <a:gd name="T29" fmla="*/ 2147483647 h 310"/>
                  <a:gd name="T30" fmla="*/ 2147483647 w 112"/>
                  <a:gd name="T31" fmla="*/ 2147483647 h 310"/>
                  <a:gd name="T32" fmla="*/ 2147483647 w 112"/>
                  <a:gd name="T33" fmla="*/ 2147483647 h 310"/>
                  <a:gd name="T34" fmla="*/ 2147483647 w 112"/>
                  <a:gd name="T35" fmla="*/ 2147483647 h 310"/>
                  <a:gd name="T36" fmla="*/ 2147483647 w 112"/>
                  <a:gd name="T37" fmla="*/ 2147483647 h 310"/>
                  <a:gd name="T38" fmla="*/ 2147483647 w 112"/>
                  <a:gd name="T39" fmla="*/ 2147483647 h 310"/>
                  <a:gd name="T40" fmla="*/ 2147483647 w 112"/>
                  <a:gd name="T41" fmla="*/ 2147483647 h 310"/>
                  <a:gd name="T42" fmla="*/ 0 w 112"/>
                  <a:gd name="T43" fmla="*/ 2147483647 h 310"/>
                  <a:gd name="T44" fmla="*/ 2147483647 w 112"/>
                  <a:gd name="T45" fmla="*/ 2147483647 h 310"/>
                  <a:gd name="T46" fmla="*/ 2147483647 w 112"/>
                  <a:gd name="T47" fmla="*/ 2147483647 h 310"/>
                  <a:gd name="T48" fmla="*/ 2147483647 w 112"/>
                  <a:gd name="T49" fmla="*/ 2147483647 h 310"/>
                  <a:gd name="T50" fmla="*/ 2147483647 w 112"/>
                  <a:gd name="T51" fmla="*/ 2147483647 h 310"/>
                  <a:gd name="T52" fmla="*/ 2147483647 w 112"/>
                  <a:gd name="T53" fmla="*/ 2147483647 h 310"/>
                  <a:gd name="T54" fmla="*/ 2147483647 w 112"/>
                  <a:gd name="T55" fmla="*/ 2147483647 h 310"/>
                  <a:gd name="T56" fmla="*/ 2147483647 w 112"/>
                  <a:gd name="T57" fmla="*/ 2147483647 h 310"/>
                  <a:gd name="T58" fmla="*/ 2147483647 w 112"/>
                  <a:gd name="T59" fmla="*/ 2147483647 h 310"/>
                  <a:gd name="T60" fmla="*/ 2147483647 w 112"/>
                  <a:gd name="T61" fmla="*/ 2147483647 h 310"/>
                  <a:gd name="T62" fmla="*/ 2147483647 w 112"/>
                  <a:gd name="T63" fmla="*/ 2147483647 h 310"/>
                  <a:gd name="T64" fmla="*/ 2147483647 w 112"/>
                  <a:gd name="T65" fmla="*/ 2147483647 h 310"/>
                  <a:gd name="T66" fmla="*/ 2147483647 w 112"/>
                  <a:gd name="T67" fmla="*/ 2147483647 h 310"/>
                  <a:gd name="T68" fmla="*/ 2147483647 w 112"/>
                  <a:gd name="T69" fmla="*/ 2147483647 h 310"/>
                  <a:gd name="T70" fmla="*/ 2147483647 w 112"/>
                  <a:gd name="T71" fmla="*/ 2147483647 h 310"/>
                  <a:gd name="T72" fmla="*/ 2147483647 w 112"/>
                  <a:gd name="T73" fmla="*/ 2147483647 h 310"/>
                  <a:gd name="T74" fmla="*/ 2147483647 w 112"/>
                  <a:gd name="T75" fmla="*/ 2147483647 h 310"/>
                  <a:gd name="T76" fmla="*/ 2147483647 w 112"/>
                  <a:gd name="T77" fmla="*/ 2147483647 h 310"/>
                  <a:gd name="T78" fmla="*/ 2147483647 w 112"/>
                  <a:gd name="T79" fmla="*/ 2147483647 h 310"/>
                  <a:gd name="T80" fmla="*/ 2147483647 w 112"/>
                  <a:gd name="T81" fmla="*/ 2147483647 h 310"/>
                  <a:gd name="T82" fmla="*/ 2147483647 w 112"/>
                  <a:gd name="T83" fmla="*/ 2147483647 h 310"/>
                  <a:gd name="T84" fmla="*/ 2147483647 w 112"/>
                  <a:gd name="T85" fmla="*/ 2147483647 h 310"/>
                  <a:gd name="T86" fmla="*/ 2147483647 w 112"/>
                  <a:gd name="T87" fmla="*/ 2147483647 h 310"/>
                  <a:gd name="T88" fmla="*/ 2147483647 w 112"/>
                  <a:gd name="T89" fmla="*/ 2147483647 h 310"/>
                  <a:gd name="T90" fmla="*/ 2147483647 w 112"/>
                  <a:gd name="T91" fmla="*/ 0 h 310"/>
                  <a:gd name="T92" fmla="*/ 2147483647 w 112"/>
                  <a:gd name="T93" fmla="*/ 2147483647 h 310"/>
                  <a:gd name="T94" fmla="*/ 2147483647 w 112"/>
                  <a:gd name="T95" fmla="*/ 2147483647 h 310"/>
                  <a:gd name="T96" fmla="*/ 2147483647 w 112"/>
                  <a:gd name="T97" fmla="*/ 2147483647 h 310"/>
                  <a:gd name="T98" fmla="*/ 2147483647 w 112"/>
                  <a:gd name="T99" fmla="*/ 2147483647 h 310"/>
                  <a:gd name="T100" fmla="*/ 2147483647 w 112"/>
                  <a:gd name="T101" fmla="*/ 2147483647 h 310"/>
                  <a:gd name="T102" fmla="*/ 2147483647 w 112"/>
                  <a:gd name="T103" fmla="*/ 2147483647 h 310"/>
                  <a:gd name="T104" fmla="*/ 2147483647 w 112"/>
                  <a:gd name="T105" fmla="*/ 2147483647 h 310"/>
                  <a:gd name="T106" fmla="*/ 2147483647 w 112"/>
                  <a:gd name="T107" fmla="*/ 2147483647 h 310"/>
                  <a:gd name="T108" fmla="*/ 2147483647 w 112"/>
                  <a:gd name="T109" fmla="*/ 2147483647 h 310"/>
                  <a:gd name="T110" fmla="*/ 2147483647 w 112"/>
                  <a:gd name="T111" fmla="*/ 2147483647 h 310"/>
                  <a:gd name="T112" fmla="*/ 2147483647 w 112"/>
                  <a:gd name="T113" fmla="*/ 2147483647 h 310"/>
                  <a:gd name="T114" fmla="*/ 2147483647 w 112"/>
                  <a:gd name="T115" fmla="*/ 2147483647 h 310"/>
                  <a:gd name="T116" fmla="*/ 2147483647 w 112"/>
                  <a:gd name="T117" fmla="*/ 2147483647 h 310"/>
                  <a:gd name="T118" fmla="*/ 2147483647 w 112"/>
                  <a:gd name="T119" fmla="*/ 2147483647 h 310"/>
                  <a:gd name="T120" fmla="*/ 2147483647 w 112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2"/>
                  <a:gd name="T184" fmla="*/ 0 h 310"/>
                  <a:gd name="T185" fmla="*/ 112 w 112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2" h="310">
                    <a:moveTo>
                      <a:pt x="64" y="65"/>
                    </a:move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7"/>
                    </a:lnTo>
                    <a:lnTo>
                      <a:pt x="91" y="68"/>
                    </a:lnTo>
                    <a:lnTo>
                      <a:pt x="92" y="68"/>
                    </a:lnTo>
                    <a:lnTo>
                      <a:pt x="93" y="69"/>
                    </a:lnTo>
                    <a:lnTo>
                      <a:pt x="94" y="69"/>
                    </a:lnTo>
                    <a:lnTo>
                      <a:pt x="94" y="70"/>
                    </a:lnTo>
                    <a:lnTo>
                      <a:pt x="95" y="70"/>
                    </a:lnTo>
                    <a:lnTo>
                      <a:pt x="96" y="71"/>
                    </a:lnTo>
                    <a:lnTo>
                      <a:pt x="97" y="72"/>
                    </a:lnTo>
                    <a:lnTo>
                      <a:pt x="98" y="73"/>
                    </a:lnTo>
                    <a:lnTo>
                      <a:pt x="99" y="74"/>
                    </a:lnTo>
                    <a:lnTo>
                      <a:pt x="100" y="74"/>
                    </a:lnTo>
                    <a:lnTo>
                      <a:pt x="100" y="75"/>
                    </a:lnTo>
                    <a:lnTo>
                      <a:pt x="101" y="76"/>
                    </a:lnTo>
                    <a:lnTo>
                      <a:pt x="102" y="77"/>
                    </a:lnTo>
                    <a:lnTo>
                      <a:pt x="103" y="78"/>
                    </a:lnTo>
                    <a:lnTo>
                      <a:pt x="104" y="79"/>
                    </a:lnTo>
                    <a:lnTo>
                      <a:pt x="105" y="80"/>
                    </a:lnTo>
                    <a:lnTo>
                      <a:pt x="105" y="81"/>
                    </a:lnTo>
                    <a:lnTo>
                      <a:pt x="106" y="82"/>
                    </a:lnTo>
                    <a:lnTo>
                      <a:pt x="107" y="83"/>
                    </a:lnTo>
                    <a:lnTo>
                      <a:pt x="107" y="84"/>
                    </a:lnTo>
                    <a:lnTo>
                      <a:pt x="108" y="85"/>
                    </a:lnTo>
                    <a:lnTo>
                      <a:pt x="108" y="86"/>
                    </a:lnTo>
                    <a:lnTo>
                      <a:pt x="109" y="87"/>
                    </a:lnTo>
                    <a:lnTo>
                      <a:pt x="109" y="88"/>
                    </a:lnTo>
                    <a:lnTo>
                      <a:pt x="109" y="89"/>
                    </a:lnTo>
                    <a:lnTo>
                      <a:pt x="110" y="89"/>
                    </a:lnTo>
                    <a:lnTo>
                      <a:pt x="110" y="90"/>
                    </a:lnTo>
                    <a:lnTo>
                      <a:pt x="110" y="91"/>
                    </a:lnTo>
                    <a:lnTo>
                      <a:pt x="110" y="92"/>
                    </a:lnTo>
                    <a:lnTo>
                      <a:pt x="111" y="92"/>
                    </a:lnTo>
                    <a:lnTo>
                      <a:pt x="111" y="93"/>
                    </a:lnTo>
                    <a:lnTo>
                      <a:pt x="111" y="94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2" y="97"/>
                    </a:lnTo>
                    <a:lnTo>
                      <a:pt x="112" y="98"/>
                    </a:lnTo>
                    <a:lnTo>
                      <a:pt x="112" y="99"/>
                    </a:lnTo>
                    <a:lnTo>
                      <a:pt x="112" y="100"/>
                    </a:lnTo>
                    <a:lnTo>
                      <a:pt x="112" y="101"/>
                    </a:lnTo>
                    <a:lnTo>
                      <a:pt x="112" y="175"/>
                    </a:lnTo>
                    <a:lnTo>
                      <a:pt x="112" y="176"/>
                    </a:lnTo>
                    <a:lnTo>
                      <a:pt x="112" y="177"/>
                    </a:lnTo>
                    <a:lnTo>
                      <a:pt x="112" y="178"/>
                    </a:lnTo>
                    <a:lnTo>
                      <a:pt x="112" y="179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1" y="181"/>
                    </a:lnTo>
                    <a:lnTo>
                      <a:pt x="111" y="182"/>
                    </a:lnTo>
                    <a:lnTo>
                      <a:pt x="111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10" y="186"/>
                    </a:lnTo>
                    <a:lnTo>
                      <a:pt x="109" y="187"/>
                    </a:lnTo>
                    <a:lnTo>
                      <a:pt x="109" y="188"/>
                    </a:lnTo>
                    <a:lnTo>
                      <a:pt x="108" y="189"/>
                    </a:lnTo>
                    <a:lnTo>
                      <a:pt x="108" y="190"/>
                    </a:lnTo>
                    <a:lnTo>
                      <a:pt x="107" y="190"/>
                    </a:lnTo>
                    <a:lnTo>
                      <a:pt x="107" y="191"/>
                    </a:lnTo>
                    <a:lnTo>
                      <a:pt x="106" y="192"/>
                    </a:lnTo>
                    <a:lnTo>
                      <a:pt x="106" y="193"/>
                    </a:lnTo>
                    <a:lnTo>
                      <a:pt x="105" y="194"/>
                    </a:lnTo>
                    <a:lnTo>
                      <a:pt x="104" y="195"/>
                    </a:lnTo>
                    <a:lnTo>
                      <a:pt x="103" y="196"/>
                    </a:lnTo>
                    <a:lnTo>
                      <a:pt x="102" y="197"/>
                    </a:lnTo>
                    <a:lnTo>
                      <a:pt x="101" y="197"/>
                    </a:lnTo>
                    <a:lnTo>
                      <a:pt x="101" y="198"/>
                    </a:lnTo>
                    <a:lnTo>
                      <a:pt x="100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8" y="200"/>
                    </a:lnTo>
                    <a:lnTo>
                      <a:pt x="97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2" y="203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4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5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3" y="310"/>
                    </a:lnTo>
                    <a:lnTo>
                      <a:pt x="28" y="310"/>
                    </a:lnTo>
                    <a:lnTo>
                      <a:pt x="28" y="205"/>
                    </a:lnTo>
                    <a:lnTo>
                      <a:pt x="26" y="205"/>
                    </a:lnTo>
                    <a:lnTo>
                      <a:pt x="25" y="204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2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8" y="201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6" y="200"/>
                    </a:lnTo>
                    <a:lnTo>
                      <a:pt x="15" y="200"/>
                    </a:lnTo>
                    <a:lnTo>
                      <a:pt x="14" y="199"/>
                    </a:lnTo>
                    <a:lnTo>
                      <a:pt x="13" y="199"/>
                    </a:lnTo>
                    <a:lnTo>
                      <a:pt x="12" y="198"/>
                    </a:lnTo>
                    <a:lnTo>
                      <a:pt x="11" y="198"/>
                    </a:lnTo>
                    <a:lnTo>
                      <a:pt x="11" y="197"/>
                    </a:lnTo>
                    <a:lnTo>
                      <a:pt x="10" y="197"/>
                    </a:lnTo>
                    <a:lnTo>
                      <a:pt x="10" y="196"/>
                    </a:lnTo>
                    <a:lnTo>
                      <a:pt x="9" y="196"/>
                    </a:lnTo>
                    <a:lnTo>
                      <a:pt x="8" y="195"/>
                    </a:lnTo>
                    <a:lnTo>
                      <a:pt x="7" y="194"/>
                    </a:lnTo>
                    <a:lnTo>
                      <a:pt x="6" y="194"/>
                    </a:lnTo>
                    <a:lnTo>
                      <a:pt x="6" y="193"/>
                    </a:lnTo>
                    <a:lnTo>
                      <a:pt x="5" y="192"/>
                    </a:lnTo>
                    <a:lnTo>
                      <a:pt x="4" y="191"/>
                    </a:lnTo>
                    <a:lnTo>
                      <a:pt x="4" y="190"/>
                    </a:lnTo>
                    <a:lnTo>
                      <a:pt x="3" y="190"/>
                    </a:lnTo>
                    <a:lnTo>
                      <a:pt x="3" y="189"/>
                    </a:lnTo>
                    <a:lnTo>
                      <a:pt x="2" y="188"/>
                    </a:lnTo>
                    <a:lnTo>
                      <a:pt x="2" y="187"/>
                    </a:lnTo>
                    <a:lnTo>
                      <a:pt x="1" y="186"/>
                    </a:lnTo>
                    <a:lnTo>
                      <a:pt x="1" y="185"/>
                    </a:lnTo>
                    <a:lnTo>
                      <a:pt x="1" y="184"/>
                    </a:lnTo>
                    <a:lnTo>
                      <a:pt x="1" y="183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1" y="96"/>
                    </a:lnTo>
                    <a:lnTo>
                      <a:pt x="1" y="95"/>
                    </a:lnTo>
                    <a:lnTo>
                      <a:pt x="1" y="94"/>
                    </a:lnTo>
                    <a:lnTo>
                      <a:pt x="1" y="93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2" y="90"/>
                    </a:lnTo>
                    <a:lnTo>
                      <a:pt x="2" y="89"/>
                    </a:lnTo>
                    <a:lnTo>
                      <a:pt x="2" y="88"/>
                    </a:lnTo>
                    <a:lnTo>
                      <a:pt x="3" y="87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5" y="82"/>
                    </a:lnTo>
                    <a:lnTo>
                      <a:pt x="5" y="81"/>
                    </a:lnTo>
                    <a:lnTo>
                      <a:pt x="6" y="80"/>
                    </a:lnTo>
                    <a:lnTo>
                      <a:pt x="7" y="79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0" y="75"/>
                    </a:lnTo>
                    <a:lnTo>
                      <a:pt x="11" y="74"/>
                    </a:lnTo>
                    <a:lnTo>
                      <a:pt x="12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4" y="72"/>
                    </a:lnTo>
                    <a:lnTo>
                      <a:pt x="15" y="71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70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8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7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6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41" y="65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4"/>
                    </a:lnTo>
                    <a:lnTo>
                      <a:pt x="47" y="65"/>
                    </a:lnTo>
                    <a:lnTo>
                      <a:pt x="48" y="65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8" y="62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3" y="60"/>
                    </a:lnTo>
                    <a:lnTo>
                      <a:pt x="42" y="60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30" y="48"/>
                    </a:lnTo>
                    <a:lnTo>
                      <a:pt x="29" y="48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6" y="39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2" y="12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5" y="9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3" y="5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6" y="7"/>
                    </a:lnTo>
                    <a:lnTo>
                      <a:pt x="77" y="8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9" y="10"/>
                    </a:lnTo>
                    <a:lnTo>
                      <a:pt x="80" y="11"/>
                    </a:lnTo>
                    <a:lnTo>
                      <a:pt x="81" y="12"/>
                    </a:lnTo>
                    <a:lnTo>
                      <a:pt x="81" y="13"/>
                    </a:lnTo>
                    <a:lnTo>
                      <a:pt x="82" y="13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3" y="15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20"/>
                    </a:lnTo>
                    <a:lnTo>
                      <a:pt x="86" y="21"/>
                    </a:lnTo>
                    <a:lnTo>
                      <a:pt x="87" y="22"/>
                    </a:lnTo>
                    <a:lnTo>
                      <a:pt x="87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8" y="28"/>
                    </a:lnTo>
                    <a:lnTo>
                      <a:pt x="88" y="29"/>
                    </a:lnTo>
                    <a:lnTo>
                      <a:pt x="88" y="30"/>
                    </a:lnTo>
                    <a:lnTo>
                      <a:pt x="88" y="31"/>
                    </a:lnTo>
                    <a:lnTo>
                      <a:pt x="88" y="32"/>
                    </a:lnTo>
                    <a:lnTo>
                      <a:pt x="88" y="33"/>
                    </a:lnTo>
                    <a:lnTo>
                      <a:pt x="88" y="34"/>
                    </a:lnTo>
                    <a:lnTo>
                      <a:pt x="88" y="35"/>
                    </a:lnTo>
                    <a:lnTo>
                      <a:pt x="88" y="36"/>
                    </a:lnTo>
                    <a:lnTo>
                      <a:pt x="88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7" y="40"/>
                    </a:lnTo>
                    <a:lnTo>
                      <a:pt x="87" y="41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5" y="46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3" y="49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1" y="51"/>
                    </a:lnTo>
                    <a:lnTo>
                      <a:pt x="81" y="52"/>
                    </a:lnTo>
                    <a:lnTo>
                      <a:pt x="80" y="52"/>
                    </a:lnTo>
                    <a:lnTo>
                      <a:pt x="80" y="53"/>
                    </a:lnTo>
                    <a:lnTo>
                      <a:pt x="79" y="53"/>
                    </a:lnTo>
                    <a:lnTo>
                      <a:pt x="79" y="54"/>
                    </a:lnTo>
                    <a:lnTo>
                      <a:pt x="78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7"/>
                    </a:lnTo>
                    <a:lnTo>
                      <a:pt x="75" y="57"/>
                    </a:lnTo>
                    <a:lnTo>
                      <a:pt x="74" y="58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1"/>
                    </a:lnTo>
                    <a:lnTo>
                      <a:pt x="68" y="61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3"/>
                    </a:lnTo>
                    <a:lnTo>
                      <a:pt x="63" y="63"/>
                    </a:lnTo>
                    <a:lnTo>
                      <a:pt x="63" y="64"/>
                    </a:lnTo>
                    <a:lnTo>
                      <a:pt x="64" y="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/>
              </a:p>
            </p:txBody>
          </p:sp>
          <p:sp>
            <p:nvSpPr>
              <p:cNvPr id="9" name="Freeform 33"/>
              <p:cNvSpPr/>
              <p:nvPr/>
            </p:nvSpPr>
            <p:spPr bwMode="auto">
              <a:xfrm>
                <a:off x="4312438" y="3985474"/>
                <a:ext cx="176213" cy="492125"/>
              </a:xfrm>
              <a:custGeom>
                <a:avLst/>
                <a:gdLst>
                  <a:gd name="T0" fmla="*/ 2147483647 w 111"/>
                  <a:gd name="T1" fmla="*/ 2147483647 h 310"/>
                  <a:gd name="T2" fmla="*/ 2147483647 w 111"/>
                  <a:gd name="T3" fmla="*/ 2147483647 h 310"/>
                  <a:gd name="T4" fmla="*/ 2147483647 w 111"/>
                  <a:gd name="T5" fmla="*/ 2147483647 h 310"/>
                  <a:gd name="T6" fmla="*/ 2147483647 w 111"/>
                  <a:gd name="T7" fmla="*/ 2147483647 h 310"/>
                  <a:gd name="T8" fmla="*/ 2147483647 w 111"/>
                  <a:gd name="T9" fmla="*/ 2147483647 h 310"/>
                  <a:gd name="T10" fmla="*/ 2147483647 w 111"/>
                  <a:gd name="T11" fmla="*/ 2147483647 h 310"/>
                  <a:gd name="T12" fmla="*/ 2147483647 w 111"/>
                  <a:gd name="T13" fmla="*/ 2147483647 h 310"/>
                  <a:gd name="T14" fmla="*/ 2147483647 w 111"/>
                  <a:gd name="T15" fmla="*/ 2147483647 h 310"/>
                  <a:gd name="T16" fmla="*/ 2147483647 w 111"/>
                  <a:gd name="T17" fmla="*/ 2147483647 h 310"/>
                  <a:gd name="T18" fmla="*/ 2147483647 w 111"/>
                  <a:gd name="T19" fmla="*/ 2147483647 h 310"/>
                  <a:gd name="T20" fmla="*/ 2147483647 w 111"/>
                  <a:gd name="T21" fmla="*/ 2147483647 h 310"/>
                  <a:gd name="T22" fmla="*/ 2147483647 w 111"/>
                  <a:gd name="T23" fmla="*/ 2147483647 h 310"/>
                  <a:gd name="T24" fmla="*/ 2147483647 w 111"/>
                  <a:gd name="T25" fmla="*/ 2147483647 h 310"/>
                  <a:gd name="T26" fmla="*/ 2147483647 w 111"/>
                  <a:gd name="T27" fmla="*/ 2147483647 h 310"/>
                  <a:gd name="T28" fmla="*/ 2147483647 w 111"/>
                  <a:gd name="T29" fmla="*/ 2147483647 h 310"/>
                  <a:gd name="T30" fmla="*/ 2147483647 w 111"/>
                  <a:gd name="T31" fmla="*/ 2147483647 h 310"/>
                  <a:gd name="T32" fmla="*/ 2147483647 w 111"/>
                  <a:gd name="T33" fmla="*/ 2147483647 h 310"/>
                  <a:gd name="T34" fmla="*/ 2147483647 w 111"/>
                  <a:gd name="T35" fmla="*/ 2147483647 h 310"/>
                  <a:gd name="T36" fmla="*/ 2147483647 w 111"/>
                  <a:gd name="T37" fmla="*/ 2147483647 h 310"/>
                  <a:gd name="T38" fmla="*/ 2147483647 w 111"/>
                  <a:gd name="T39" fmla="*/ 2147483647 h 310"/>
                  <a:gd name="T40" fmla="*/ 0 w 111"/>
                  <a:gd name="T41" fmla="*/ 2147483647 h 310"/>
                  <a:gd name="T42" fmla="*/ 0 w 111"/>
                  <a:gd name="T43" fmla="*/ 2147483647 h 310"/>
                  <a:gd name="T44" fmla="*/ 2147483647 w 111"/>
                  <a:gd name="T45" fmla="*/ 2147483647 h 310"/>
                  <a:gd name="T46" fmla="*/ 2147483647 w 111"/>
                  <a:gd name="T47" fmla="*/ 2147483647 h 310"/>
                  <a:gd name="T48" fmla="*/ 2147483647 w 111"/>
                  <a:gd name="T49" fmla="*/ 2147483647 h 310"/>
                  <a:gd name="T50" fmla="*/ 2147483647 w 111"/>
                  <a:gd name="T51" fmla="*/ 2147483647 h 310"/>
                  <a:gd name="T52" fmla="*/ 2147483647 w 111"/>
                  <a:gd name="T53" fmla="*/ 2147483647 h 310"/>
                  <a:gd name="T54" fmla="*/ 2147483647 w 111"/>
                  <a:gd name="T55" fmla="*/ 2147483647 h 310"/>
                  <a:gd name="T56" fmla="*/ 2147483647 w 111"/>
                  <a:gd name="T57" fmla="*/ 2147483647 h 310"/>
                  <a:gd name="T58" fmla="*/ 2147483647 w 111"/>
                  <a:gd name="T59" fmla="*/ 2147483647 h 310"/>
                  <a:gd name="T60" fmla="*/ 2147483647 w 111"/>
                  <a:gd name="T61" fmla="*/ 2147483647 h 310"/>
                  <a:gd name="T62" fmla="*/ 2147483647 w 111"/>
                  <a:gd name="T63" fmla="*/ 2147483647 h 310"/>
                  <a:gd name="T64" fmla="*/ 2147483647 w 111"/>
                  <a:gd name="T65" fmla="*/ 2147483647 h 310"/>
                  <a:gd name="T66" fmla="*/ 2147483647 w 111"/>
                  <a:gd name="T67" fmla="*/ 2147483647 h 310"/>
                  <a:gd name="T68" fmla="*/ 2147483647 w 111"/>
                  <a:gd name="T69" fmla="*/ 2147483647 h 310"/>
                  <a:gd name="T70" fmla="*/ 2147483647 w 111"/>
                  <a:gd name="T71" fmla="*/ 2147483647 h 310"/>
                  <a:gd name="T72" fmla="*/ 2147483647 w 111"/>
                  <a:gd name="T73" fmla="*/ 2147483647 h 310"/>
                  <a:gd name="T74" fmla="*/ 2147483647 w 111"/>
                  <a:gd name="T75" fmla="*/ 2147483647 h 310"/>
                  <a:gd name="T76" fmla="*/ 2147483647 w 111"/>
                  <a:gd name="T77" fmla="*/ 2147483647 h 310"/>
                  <a:gd name="T78" fmla="*/ 2147483647 w 111"/>
                  <a:gd name="T79" fmla="*/ 2147483647 h 310"/>
                  <a:gd name="T80" fmla="*/ 2147483647 w 111"/>
                  <a:gd name="T81" fmla="*/ 2147483647 h 310"/>
                  <a:gd name="T82" fmla="*/ 2147483647 w 111"/>
                  <a:gd name="T83" fmla="*/ 2147483647 h 310"/>
                  <a:gd name="T84" fmla="*/ 2147483647 w 111"/>
                  <a:gd name="T85" fmla="*/ 2147483647 h 310"/>
                  <a:gd name="T86" fmla="*/ 2147483647 w 111"/>
                  <a:gd name="T87" fmla="*/ 2147483647 h 310"/>
                  <a:gd name="T88" fmla="*/ 2147483647 w 111"/>
                  <a:gd name="T89" fmla="*/ 2147483647 h 310"/>
                  <a:gd name="T90" fmla="*/ 2147483647 w 111"/>
                  <a:gd name="T91" fmla="*/ 0 h 310"/>
                  <a:gd name="T92" fmla="*/ 2147483647 w 111"/>
                  <a:gd name="T93" fmla="*/ 2147483647 h 310"/>
                  <a:gd name="T94" fmla="*/ 2147483647 w 111"/>
                  <a:gd name="T95" fmla="*/ 2147483647 h 310"/>
                  <a:gd name="T96" fmla="*/ 2147483647 w 111"/>
                  <a:gd name="T97" fmla="*/ 2147483647 h 310"/>
                  <a:gd name="T98" fmla="*/ 2147483647 w 111"/>
                  <a:gd name="T99" fmla="*/ 2147483647 h 310"/>
                  <a:gd name="T100" fmla="*/ 2147483647 w 111"/>
                  <a:gd name="T101" fmla="*/ 2147483647 h 310"/>
                  <a:gd name="T102" fmla="*/ 2147483647 w 111"/>
                  <a:gd name="T103" fmla="*/ 2147483647 h 310"/>
                  <a:gd name="T104" fmla="*/ 2147483647 w 111"/>
                  <a:gd name="T105" fmla="*/ 2147483647 h 310"/>
                  <a:gd name="T106" fmla="*/ 2147483647 w 111"/>
                  <a:gd name="T107" fmla="*/ 2147483647 h 310"/>
                  <a:gd name="T108" fmla="*/ 2147483647 w 111"/>
                  <a:gd name="T109" fmla="*/ 2147483647 h 310"/>
                  <a:gd name="T110" fmla="*/ 2147483647 w 111"/>
                  <a:gd name="T111" fmla="*/ 2147483647 h 310"/>
                  <a:gd name="T112" fmla="*/ 2147483647 w 111"/>
                  <a:gd name="T113" fmla="*/ 2147483647 h 310"/>
                  <a:gd name="T114" fmla="*/ 2147483647 w 111"/>
                  <a:gd name="T115" fmla="*/ 2147483647 h 310"/>
                  <a:gd name="T116" fmla="*/ 2147483647 w 111"/>
                  <a:gd name="T117" fmla="*/ 2147483647 h 310"/>
                  <a:gd name="T118" fmla="*/ 2147483647 w 111"/>
                  <a:gd name="T119" fmla="*/ 2147483647 h 310"/>
                  <a:gd name="T120" fmla="*/ 2147483647 w 111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"/>
                  <a:gd name="T184" fmla="*/ 0 h 310"/>
                  <a:gd name="T185" fmla="*/ 111 w 111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0" h="310">
                    <a:moveTo>
                      <a:pt x="63" y="65"/>
                    </a:moveTo>
                    <a:lnTo>
                      <a:pt x="77" y="65"/>
                    </a:ln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8"/>
                    </a:lnTo>
                    <a:lnTo>
                      <a:pt x="91" y="68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6" y="72"/>
                    </a:lnTo>
                    <a:lnTo>
                      <a:pt x="97" y="73"/>
                    </a:lnTo>
                    <a:lnTo>
                      <a:pt x="98" y="73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3" y="79"/>
                    </a:lnTo>
                    <a:lnTo>
                      <a:pt x="104" y="79"/>
                    </a:lnTo>
                    <a:lnTo>
                      <a:pt x="104" y="80"/>
                    </a:lnTo>
                    <a:lnTo>
                      <a:pt x="105" y="81"/>
                    </a:lnTo>
                    <a:lnTo>
                      <a:pt x="105" y="82"/>
                    </a:lnTo>
                    <a:lnTo>
                      <a:pt x="106" y="82"/>
                    </a:lnTo>
                    <a:lnTo>
                      <a:pt x="106" y="83"/>
                    </a:lnTo>
                    <a:lnTo>
                      <a:pt x="107" y="84"/>
                    </a:lnTo>
                    <a:lnTo>
                      <a:pt x="107" y="85"/>
                    </a:lnTo>
                    <a:lnTo>
                      <a:pt x="108" y="86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9" y="89"/>
                    </a:lnTo>
                    <a:lnTo>
                      <a:pt x="109" y="90"/>
                    </a:lnTo>
                    <a:lnTo>
                      <a:pt x="110" y="91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0" y="94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1" y="98"/>
                    </a:lnTo>
                    <a:lnTo>
                      <a:pt x="111" y="99"/>
                    </a:lnTo>
                    <a:lnTo>
                      <a:pt x="111" y="100"/>
                    </a:lnTo>
                    <a:lnTo>
                      <a:pt x="111" y="101"/>
                    </a:lnTo>
                    <a:lnTo>
                      <a:pt x="111" y="175"/>
                    </a:lnTo>
                    <a:lnTo>
                      <a:pt x="111" y="176"/>
                    </a:lnTo>
                    <a:lnTo>
                      <a:pt x="111" y="177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1" y="181"/>
                    </a:lnTo>
                    <a:lnTo>
                      <a:pt x="110" y="181"/>
                    </a:lnTo>
                    <a:lnTo>
                      <a:pt x="110" y="182"/>
                    </a:lnTo>
                    <a:lnTo>
                      <a:pt x="110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09" y="185"/>
                    </a:lnTo>
                    <a:lnTo>
                      <a:pt x="109" y="186"/>
                    </a:lnTo>
                    <a:lnTo>
                      <a:pt x="109" y="187"/>
                    </a:lnTo>
                    <a:lnTo>
                      <a:pt x="108" y="188"/>
                    </a:lnTo>
                    <a:lnTo>
                      <a:pt x="108" y="189"/>
                    </a:lnTo>
                    <a:lnTo>
                      <a:pt x="107" y="190"/>
                    </a:lnTo>
                    <a:lnTo>
                      <a:pt x="107" y="191"/>
                    </a:lnTo>
                    <a:lnTo>
                      <a:pt x="106" y="191"/>
                    </a:lnTo>
                    <a:lnTo>
                      <a:pt x="106" y="192"/>
                    </a:lnTo>
                    <a:lnTo>
                      <a:pt x="105" y="193"/>
                    </a:lnTo>
                    <a:lnTo>
                      <a:pt x="104" y="194"/>
                    </a:lnTo>
                    <a:lnTo>
                      <a:pt x="104" y="195"/>
                    </a:lnTo>
                    <a:lnTo>
                      <a:pt x="103" y="195"/>
                    </a:lnTo>
                    <a:lnTo>
                      <a:pt x="103" y="196"/>
                    </a:lnTo>
                    <a:lnTo>
                      <a:pt x="102" y="196"/>
                    </a:lnTo>
                    <a:lnTo>
                      <a:pt x="102" y="197"/>
                    </a:lnTo>
                    <a:lnTo>
                      <a:pt x="101" y="197"/>
                    </a:lnTo>
                    <a:lnTo>
                      <a:pt x="100" y="197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7" y="200"/>
                    </a:lnTo>
                    <a:lnTo>
                      <a:pt x="96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3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4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3" y="310"/>
                    </a:lnTo>
                    <a:lnTo>
                      <a:pt x="27" y="310"/>
                    </a:lnTo>
                    <a:lnTo>
                      <a:pt x="27" y="205"/>
                    </a:lnTo>
                    <a:lnTo>
                      <a:pt x="26" y="205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3"/>
                    </a:lnTo>
                    <a:lnTo>
                      <a:pt x="20" y="202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5" y="200"/>
                    </a:lnTo>
                    <a:lnTo>
                      <a:pt x="14" y="200"/>
                    </a:lnTo>
                    <a:lnTo>
                      <a:pt x="13" y="199"/>
                    </a:lnTo>
                    <a:lnTo>
                      <a:pt x="12" y="199"/>
                    </a:lnTo>
                    <a:lnTo>
                      <a:pt x="12" y="198"/>
                    </a:lnTo>
                    <a:lnTo>
                      <a:pt x="11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9" y="197"/>
                    </a:lnTo>
                    <a:lnTo>
                      <a:pt x="9" y="196"/>
                    </a:lnTo>
                    <a:lnTo>
                      <a:pt x="8" y="196"/>
                    </a:lnTo>
                    <a:lnTo>
                      <a:pt x="7" y="195"/>
                    </a:lnTo>
                    <a:lnTo>
                      <a:pt x="7" y="194"/>
                    </a:lnTo>
                    <a:lnTo>
                      <a:pt x="6" y="194"/>
                    </a:lnTo>
                    <a:lnTo>
                      <a:pt x="5" y="193"/>
                    </a:lnTo>
                    <a:lnTo>
                      <a:pt x="5" y="192"/>
                    </a:lnTo>
                    <a:lnTo>
                      <a:pt x="4" y="192"/>
                    </a:lnTo>
                    <a:lnTo>
                      <a:pt x="4" y="191"/>
                    </a:lnTo>
                    <a:lnTo>
                      <a:pt x="3" y="191"/>
                    </a:lnTo>
                    <a:lnTo>
                      <a:pt x="3" y="190"/>
                    </a:lnTo>
                    <a:lnTo>
                      <a:pt x="2" y="189"/>
                    </a:lnTo>
                    <a:lnTo>
                      <a:pt x="2" y="188"/>
                    </a:lnTo>
                    <a:lnTo>
                      <a:pt x="1" y="188"/>
                    </a:lnTo>
                    <a:lnTo>
                      <a:pt x="1" y="187"/>
                    </a:lnTo>
                    <a:lnTo>
                      <a:pt x="1" y="186"/>
                    </a:lnTo>
                    <a:lnTo>
                      <a:pt x="1" y="185"/>
                    </a:lnTo>
                    <a:lnTo>
                      <a:pt x="0" y="185"/>
                    </a:lnTo>
                    <a:lnTo>
                      <a:pt x="0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1" y="90"/>
                    </a:lnTo>
                    <a:lnTo>
                      <a:pt x="1" y="89"/>
                    </a:lnTo>
                    <a:lnTo>
                      <a:pt x="1" y="88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4" y="83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1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6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4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6" y="56"/>
                    </a:lnTo>
                    <a:lnTo>
                      <a:pt x="35" y="55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9" y="48"/>
                    </a:lnTo>
                    <a:lnTo>
                      <a:pt x="29" y="47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4" y="32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4"/>
                    </a:lnTo>
                    <a:lnTo>
                      <a:pt x="31" y="13"/>
                    </a:lnTo>
                    <a:lnTo>
                      <a:pt x="32" y="12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5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8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81" y="13"/>
                    </a:lnTo>
                    <a:lnTo>
                      <a:pt x="82" y="14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6" y="21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40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3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3" y="47"/>
                    </a:lnTo>
                    <a:lnTo>
                      <a:pt x="83" y="48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1" y="51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8" y="54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3" y="64"/>
                    </a:lnTo>
                    <a:lnTo>
                      <a:pt x="63" y="6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34"/>
              <p:cNvSpPr/>
              <p:nvPr/>
            </p:nvSpPr>
            <p:spPr bwMode="auto">
              <a:xfrm>
                <a:off x="4531513" y="3985476"/>
                <a:ext cx="176213" cy="492125"/>
              </a:xfrm>
              <a:custGeom>
                <a:avLst/>
                <a:gdLst>
                  <a:gd name="T0" fmla="*/ 2147483647 w 111"/>
                  <a:gd name="T1" fmla="*/ 2147483647 h 310"/>
                  <a:gd name="T2" fmla="*/ 2147483647 w 111"/>
                  <a:gd name="T3" fmla="*/ 2147483647 h 310"/>
                  <a:gd name="T4" fmla="*/ 2147483647 w 111"/>
                  <a:gd name="T5" fmla="*/ 2147483647 h 310"/>
                  <a:gd name="T6" fmla="*/ 2147483647 w 111"/>
                  <a:gd name="T7" fmla="*/ 2147483647 h 310"/>
                  <a:gd name="T8" fmla="*/ 2147483647 w 111"/>
                  <a:gd name="T9" fmla="*/ 2147483647 h 310"/>
                  <a:gd name="T10" fmla="*/ 2147483647 w 111"/>
                  <a:gd name="T11" fmla="*/ 2147483647 h 310"/>
                  <a:gd name="T12" fmla="*/ 2147483647 w 111"/>
                  <a:gd name="T13" fmla="*/ 2147483647 h 310"/>
                  <a:gd name="T14" fmla="*/ 2147483647 w 111"/>
                  <a:gd name="T15" fmla="*/ 2147483647 h 310"/>
                  <a:gd name="T16" fmla="*/ 2147483647 w 111"/>
                  <a:gd name="T17" fmla="*/ 2147483647 h 310"/>
                  <a:gd name="T18" fmla="*/ 2147483647 w 111"/>
                  <a:gd name="T19" fmla="*/ 2147483647 h 310"/>
                  <a:gd name="T20" fmla="*/ 2147483647 w 111"/>
                  <a:gd name="T21" fmla="*/ 2147483647 h 310"/>
                  <a:gd name="T22" fmla="*/ 2147483647 w 111"/>
                  <a:gd name="T23" fmla="*/ 2147483647 h 310"/>
                  <a:gd name="T24" fmla="*/ 2147483647 w 111"/>
                  <a:gd name="T25" fmla="*/ 2147483647 h 310"/>
                  <a:gd name="T26" fmla="*/ 2147483647 w 111"/>
                  <a:gd name="T27" fmla="*/ 2147483647 h 310"/>
                  <a:gd name="T28" fmla="*/ 2147483647 w 111"/>
                  <a:gd name="T29" fmla="*/ 2147483647 h 310"/>
                  <a:gd name="T30" fmla="*/ 2147483647 w 111"/>
                  <a:gd name="T31" fmla="*/ 2147483647 h 310"/>
                  <a:gd name="T32" fmla="*/ 2147483647 w 111"/>
                  <a:gd name="T33" fmla="*/ 2147483647 h 310"/>
                  <a:gd name="T34" fmla="*/ 2147483647 w 111"/>
                  <a:gd name="T35" fmla="*/ 2147483647 h 310"/>
                  <a:gd name="T36" fmla="*/ 2147483647 w 111"/>
                  <a:gd name="T37" fmla="*/ 2147483647 h 310"/>
                  <a:gd name="T38" fmla="*/ 2147483647 w 111"/>
                  <a:gd name="T39" fmla="*/ 2147483647 h 310"/>
                  <a:gd name="T40" fmla="*/ 0 w 111"/>
                  <a:gd name="T41" fmla="*/ 2147483647 h 310"/>
                  <a:gd name="T42" fmla="*/ 0 w 111"/>
                  <a:gd name="T43" fmla="*/ 2147483647 h 310"/>
                  <a:gd name="T44" fmla="*/ 2147483647 w 111"/>
                  <a:gd name="T45" fmla="*/ 2147483647 h 310"/>
                  <a:gd name="T46" fmla="*/ 2147483647 w 111"/>
                  <a:gd name="T47" fmla="*/ 2147483647 h 310"/>
                  <a:gd name="T48" fmla="*/ 2147483647 w 111"/>
                  <a:gd name="T49" fmla="*/ 2147483647 h 310"/>
                  <a:gd name="T50" fmla="*/ 2147483647 w 111"/>
                  <a:gd name="T51" fmla="*/ 2147483647 h 310"/>
                  <a:gd name="T52" fmla="*/ 2147483647 w 111"/>
                  <a:gd name="T53" fmla="*/ 2147483647 h 310"/>
                  <a:gd name="T54" fmla="*/ 2147483647 w 111"/>
                  <a:gd name="T55" fmla="*/ 2147483647 h 310"/>
                  <a:gd name="T56" fmla="*/ 2147483647 w 111"/>
                  <a:gd name="T57" fmla="*/ 2147483647 h 310"/>
                  <a:gd name="T58" fmla="*/ 2147483647 w 111"/>
                  <a:gd name="T59" fmla="*/ 2147483647 h 310"/>
                  <a:gd name="T60" fmla="*/ 2147483647 w 111"/>
                  <a:gd name="T61" fmla="*/ 2147483647 h 310"/>
                  <a:gd name="T62" fmla="*/ 2147483647 w 111"/>
                  <a:gd name="T63" fmla="*/ 2147483647 h 310"/>
                  <a:gd name="T64" fmla="*/ 2147483647 w 111"/>
                  <a:gd name="T65" fmla="*/ 2147483647 h 310"/>
                  <a:gd name="T66" fmla="*/ 2147483647 w 111"/>
                  <a:gd name="T67" fmla="*/ 2147483647 h 310"/>
                  <a:gd name="T68" fmla="*/ 2147483647 w 111"/>
                  <a:gd name="T69" fmla="*/ 2147483647 h 310"/>
                  <a:gd name="T70" fmla="*/ 2147483647 w 111"/>
                  <a:gd name="T71" fmla="*/ 2147483647 h 310"/>
                  <a:gd name="T72" fmla="*/ 2147483647 w 111"/>
                  <a:gd name="T73" fmla="*/ 2147483647 h 310"/>
                  <a:gd name="T74" fmla="*/ 2147483647 w 111"/>
                  <a:gd name="T75" fmla="*/ 2147483647 h 310"/>
                  <a:gd name="T76" fmla="*/ 2147483647 w 111"/>
                  <a:gd name="T77" fmla="*/ 2147483647 h 310"/>
                  <a:gd name="T78" fmla="*/ 2147483647 w 111"/>
                  <a:gd name="T79" fmla="*/ 2147483647 h 310"/>
                  <a:gd name="T80" fmla="*/ 2147483647 w 111"/>
                  <a:gd name="T81" fmla="*/ 2147483647 h 310"/>
                  <a:gd name="T82" fmla="*/ 2147483647 w 111"/>
                  <a:gd name="T83" fmla="*/ 2147483647 h 310"/>
                  <a:gd name="T84" fmla="*/ 2147483647 w 111"/>
                  <a:gd name="T85" fmla="*/ 2147483647 h 310"/>
                  <a:gd name="T86" fmla="*/ 2147483647 w 111"/>
                  <a:gd name="T87" fmla="*/ 2147483647 h 310"/>
                  <a:gd name="T88" fmla="*/ 2147483647 w 111"/>
                  <a:gd name="T89" fmla="*/ 2147483647 h 310"/>
                  <a:gd name="T90" fmla="*/ 2147483647 w 111"/>
                  <a:gd name="T91" fmla="*/ 0 h 310"/>
                  <a:gd name="T92" fmla="*/ 2147483647 w 111"/>
                  <a:gd name="T93" fmla="*/ 2147483647 h 310"/>
                  <a:gd name="T94" fmla="*/ 2147483647 w 111"/>
                  <a:gd name="T95" fmla="*/ 2147483647 h 310"/>
                  <a:gd name="T96" fmla="*/ 2147483647 w 111"/>
                  <a:gd name="T97" fmla="*/ 2147483647 h 310"/>
                  <a:gd name="T98" fmla="*/ 2147483647 w 111"/>
                  <a:gd name="T99" fmla="*/ 2147483647 h 310"/>
                  <a:gd name="T100" fmla="*/ 2147483647 w 111"/>
                  <a:gd name="T101" fmla="*/ 2147483647 h 310"/>
                  <a:gd name="T102" fmla="*/ 2147483647 w 111"/>
                  <a:gd name="T103" fmla="*/ 2147483647 h 310"/>
                  <a:gd name="T104" fmla="*/ 2147483647 w 111"/>
                  <a:gd name="T105" fmla="*/ 2147483647 h 310"/>
                  <a:gd name="T106" fmla="*/ 2147483647 w 111"/>
                  <a:gd name="T107" fmla="*/ 2147483647 h 310"/>
                  <a:gd name="T108" fmla="*/ 2147483647 w 111"/>
                  <a:gd name="T109" fmla="*/ 2147483647 h 310"/>
                  <a:gd name="T110" fmla="*/ 2147483647 w 111"/>
                  <a:gd name="T111" fmla="*/ 2147483647 h 310"/>
                  <a:gd name="T112" fmla="*/ 2147483647 w 111"/>
                  <a:gd name="T113" fmla="*/ 2147483647 h 310"/>
                  <a:gd name="T114" fmla="*/ 2147483647 w 111"/>
                  <a:gd name="T115" fmla="*/ 2147483647 h 310"/>
                  <a:gd name="T116" fmla="*/ 2147483647 w 111"/>
                  <a:gd name="T117" fmla="*/ 2147483647 h 310"/>
                  <a:gd name="T118" fmla="*/ 2147483647 w 111"/>
                  <a:gd name="T119" fmla="*/ 2147483647 h 310"/>
                  <a:gd name="T120" fmla="*/ 2147483647 w 111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"/>
                  <a:gd name="T184" fmla="*/ 0 h 310"/>
                  <a:gd name="T185" fmla="*/ 111 w 111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0" h="310">
                    <a:moveTo>
                      <a:pt x="63" y="65"/>
                    </a:moveTo>
                    <a:lnTo>
                      <a:pt x="77" y="65"/>
                    </a:ln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8"/>
                    </a:lnTo>
                    <a:lnTo>
                      <a:pt x="91" y="68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6" y="72"/>
                    </a:lnTo>
                    <a:lnTo>
                      <a:pt x="97" y="73"/>
                    </a:lnTo>
                    <a:lnTo>
                      <a:pt x="98" y="73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0" y="76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3" y="79"/>
                    </a:lnTo>
                    <a:lnTo>
                      <a:pt x="104" y="80"/>
                    </a:lnTo>
                    <a:lnTo>
                      <a:pt x="104" y="81"/>
                    </a:lnTo>
                    <a:lnTo>
                      <a:pt x="105" y="82"/>
                    </a:lnTo>
                    <a:lnTo>
                      <a:pt x="106" y="83"/>
                    </a:lnTo>
                    <a:lnTo>
                      <a:pt x="106" y="84"/>
                    </a:lnTo>
                    <a:lnTo>
                      <a:pt x="107" y="85"/>
                    </a:lnTo>
                    <a:lnTo>
                      <a:pt x="108" y="86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9" y="89"/>
                    </a:lnTo>
                    <a:lnTo>
                      <a:pt x="109" y="90"/>
                    </a:lnTo>
                    <a:lnTo>
                      <a:pt x="109" y="91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0" y="94"/>
                    </a:lnTo>
                    <a:lnTo>
                      <a:pt x="110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1" y="98"/>
                    </a:lnTo>
                    <a:lnTo>
                      <a:pt x="111" y="99"/>
                    </a:lnTo>
                    <a:lnTo>
                      <a:pt x="111" y="100"/>
                    </a:lnTo>
                    <a:lnTo>
                      <a:pt x="111" y="101"/>
                    </a:lnTo>
                    <a:lnTo>
                      <a:pt x="111" y="175"/>
                    </a:lnTo>
                    <a:lnTo>
                      <a:pt x="111" y="176"/>
                    </a:lnTo>
                    <a:lnTo>
                      <a:pt x="111" y="177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0" y="181"/>
                    </a:lnTo>
                    <a:lnTo>
                      <a:pt x="110" y="182"/>
                    </a:lnTo>
                    <a:lnTo>
                      <a:pt x="110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09" y="185"/>
                    </a:lnTo>
                    <a:lnTo>
                      <a:pt x="109" y="186"/>
                    </a:lnTo>
                    <a:lnTo>
                      <a:pt x="109" y="187"/>
                    </a:lnTo>
                    <a:lnTo>
                      <a:pt x="108" y="188"/>
                    </a:lnTo>
                    <a:lnTo>
                      <a:pt x="108" y="189"/>
                    </a:lnTo>
                    <a:lnTo>
                      <a:pt x="107" y="189"/>
                    </a:lnTo>
                    <a:lnTo>
                      <a:pt x="107" y="190"/>
                    </a:lnTo>
                    <a:lnTo>
                      <a:pt x="106" y="191"/>
                    </a:lnTo>
                    <a:lnTo>
                      <a:pt x="106" y="192"/>
                    </a:lnTo>
                    <a:lnTo>
                      <a:pt x="105" y="193"/>
                    </a:lnTo>
                    <a:lnTo>
                      <a:pt x="104" y="194"/>
                    </a:lnTo>
                    <a:lnTo>
                      <a:pt x="103" y="195"/>
                    </a:lnTo>
                    <a:lnTo>
                      <a:pt x="102" y="196"/>
                    </a:lnTo>
                    <a:lnTo>
                      <a:pt x="101" y="197"/>
                    </a:lnTo>
                    <a:lnTo>
                      <a:pt x="100" y="197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7" y="199"/>
                    </a:lnTo>
                    <a:lnTo>
                      <a:pt x="97" y="200"/>
                    </a:lnTo>
                    <a:lnTo>
                      <a:pt x="96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3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4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2" y="205"/>
                    </a:lnTo>
                    <a:lnTo>
                      <a:pt x="82" y="310"/>
                    </a:lnTo>
                    <a:lnTo>
                      <a:pt x="27" y="310"/>
                    </a:lnTo>
                    <a:lnTo>
                      <a:pt x="27" y="205"/>
                    </a:lnTo>
                    <a:lnTo>
                      <a:pt x="25" y="205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3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7" y="202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5" y="200"/>
                    </a:lnTo>
                    <a:lnTo>
                      <a:pt x="14" y="200"/>
                    </a:lnTo>
                    <a:lnTo>
                      <a:pt x="13" y="199"/>
                    </a:lnTo>
                    <a:lnTo>
                      <a:pt x="12" y="199"/>
                    </a:lnTo>
                    <a:lnTo>
                      <a:pt x="11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9" y="197"/>
                    </a:lnTo>
                    <a:lnTo>
                      <a:pt x="9" y="196"/>
                    </a:lnTo>
                    <a:lnTo>
                      <a:pt x="8" y="196"/>
                    </a:lnTo>
                    <a:lnTo>
                      <a:pt x="7" y="195"/>
                    </a:lnTo>
                    <a:lnTo>
                      <a:pt x="6" y="194"/>
                    </a:lnTo>
                    <a:lnTo>
                      <a:pt x="5" y="193"/>
                    </a:lnTo>
                    <a:lnTo>
                      <a:pt x="4" y="192"/>
                    </a:lnTo>
                    <a:lnTo>
                      <a:pt x="4" y="191"/>
                    </a:lnTo>
                    <a:lnTo>
                      <a:pt x="3" y="191"/>
                    </a:lnTo>
                    <a:lnTo>
                      <a:pt x="3" y="190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2" y="188"/>
                    </a:lnTo>
                    <a:lnTo>
                      <a:pt x="1" y="188"/>
                    </a:lnTo>
                    <a:lnTo>
                      <a:pt x="1" y="187"/>
                    </a:lnTo>
                    <a:lnTo>
                      <a:pt x="1" y="186"/>
                    </a:lnTo>
                    <a:lnTo>
                      <a:pt x="0" y="185"/>
                    </a:lnTo>
                    <a:lnTo>
                      <a:pt x="0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1" y="91"/>
                    </a:lnTo>
                    <a:lnTo>
                      <a:pt x="1" y="90"/>
                    </a:lnTo>
                    <a:lnTo>
                      <a:pt x="1" y="89"/>
                    </a:lnTo>
                    <a:lnTo>
                      <a:pt x="1" y="88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4" y="83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1" y="74"/>
                    </a:lnTo>
                    <a:lnTo>
                      <a:pt x="12" y="73"/>
                    </a:lnTo>
                    <a:lnTo>
                      <a:pt x="13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5" y="70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19" y="68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6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48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2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7" y="57"/>
                    </a:lnTo>
                    <a:lnTo>
                      <a:pt x="36" y="57"/>
                    </a:lnTo>
                    <a:lnTo>
                      <a:pt x="36" y="56"/>
                    </a:lnTo>
                    <a:lnTo>
                      <a:pt x="35" y="56"/>
                    </a:lnTo>
                    <a:lnTo>
                      <a:pt x="35" y="55"/>
                    </a:lnTo>
                    <a:lnTo>
                      <a:pt x="34" y="55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0" y="51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9" y="48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4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5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7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81" y="13"/>
                    </a:lnTo>
                    <a:lnTo>
                      <a:pt x="82" y="14"/>
                    </a:lnTo>
                    <a:lnTo>
                      <a:pt x="82" y="15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6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39"/>
                    </a:lnTo>
                    <a:lnTo>
                      <a:pt x="86" y="40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2"/>
                    </a:lnTo>
                    <a:lnTo>
                      <a:pt x="85" y="43"/>
                    </a:lnTo>
                    <a:lnTo>
                      <a:pt x="85" y="44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3" y="47"/>
                    </a:lnTo>
                    <a:lnTo>
                      <a:pt x="83" y="48"/>
                    </a:lnTo>
                    <a:lnTo>
                      <a:pt x="82" y="48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1" y="50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8" y="54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2" y="64"/>
                    </a:lnTo>
                    <a:lnTo>
                      <a:pt x="63" y="64"/>
                    </a:lnTo>
                    <a:lnTo>
                      <a:pt x="63" y="65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/>
              </a:p>
            </p:txBody>
          </p:sp>
        </p:grpSp>
      </p:grpSp>
      <p:grpSp>
        <p:nvGrpSpPr>
          <p:cNvPr id="11" name="Group 34"/>
          <p:cNvGrpSpPr/>
          <p:nvPr/>
        </p:nvGrpSpPr>
        <p:grpSpPr>
          <a:xfrm>
            <a:off x="1567817" y="1985952"/>
            <a:ext cx="2982652" cy="1145047"/>
            <a:chOff x="3075983" y="2534594"/>
            <a:chExt cx="2982652" cy="1145047"/>
          </a:xfrm>
        </p:grpSpPr>
        <p:cxnSp>
          <p:nvCxnSpPr>
            <p:cNvPr id="12" name="Elbow Connector 84"/>
            <p:cNvCxnSpPr/>
            <p:nvPr/>
          </p:nvCxnSpPr>
          <p:spPr>
            <a:xfrm>
              <a:off x="5910550" y="2969538"/>
              <a:ext cx="148085" cy="710103"/>
            </a:xfrm>
            <a:prstGeom prst="bentConnector2">
              <a:avLst/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53"/>
            <p:cNvGrpSpPr/>
            <p:nvPr/>
          </p:nvGrpSpPr>
          <p:grpSpPr>
            <a:xfrm>
              <a:off x="3075983" y="2534594"/>
              <a:ext cx="2799842" cy="914400"/>
              <a:chOff x="3052833" y="2534594"/>
              <a:chExt cx="2799842" cy="914400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3052833" y="2534594"/>
                <a:ext cx="2799842" cy="9144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38100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640080" tIns="71991" rIns="0" bIns="71991" anchor="ctr" anchorCtr="0"/>
              <a:lstStyle/>
              <a:p>
                <a:pPr marL="166688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228573" algn="l"/>
                  </a:tabLst>
                </a:pPr>
                <a:r>
                  <a:rPr lang="en-US" altLang="ja-JP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Engagement</a:t>
                </a:r>
              </a:p>
              <a:p>
                <a:pPr marL="166688" lvl="1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Implication</a:t>
                </a:r>
              </a:p>
              <a:p>
                <a:pPr marL="166688" lvl="1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Volonté</a:t>
                </a:r>
                <a:r>
                  <a:rPr lang="en-US" altLang="ja-JP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 se </a:t>
                </a:r>
                <a:r>
                  <a:rPr lang="en-US" altLang="ja-JP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dépasser</a:t>
                </a:r>
                <a:endParaRPr lang="en-US" altLang="ja-JP" sz="1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" name="Picture 14" descr="cogs_icon_white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62492" flipH="1">
                <a:off x="3152422" y="2722307"/>
                <a:ext cx="457200" cy="538974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6" name="Group 65"/>
          <p:cNvGrpSpPr/>
          <p:nvPr/>
        </p:nvGrpSpPr>
        <p:grpSpPr>
          <a:xfrm>
            <a:off x="1567816" y="4250535"/>
            <a:ext cx="2971078" cy="1230421"/>
            <a:chOff x="3075982" y="4799177"/>
            <a:chExt cx="2971078" cy="1230421"/>
          </a:xfrm>
        </p:grpSpPr>
        <p:cxnSp>
          <p:nvCxnSpPr>
            <p:cNvPr id="17" name="Elbow Connector 84"/>
            <p:cNvCxnSpPr/>
            <p:nvPr/>
          </p:nvCxnSpPr>
          <p:spPr>
            <a:xfrm flipV="1">
              <a:off x="5898975" y="4799177"/>
              <a:ext cx="148085" cy="741662"/>
            </a:xfrm>
            <a:prstGeom prst="bentConnector2">
              <a:avLst/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54"/>
            <p:cNvGrpSpPr/>
            <p:nvPr/>
          </p:nvGrpSpPr>
          <p:grpSpPr>
            <a:xfrm>
              <a:off x="3075982" y="5052080"/>
              <a:ext cx="2799843" cy="977518"/>
              <a:chOff x="3052832" y="5052080"/>
              <a:chExt cx="2799843" cy="977518"/>
            </a:xfrm>
          </p:grpSpPr>
          <p:sp>
            <p:nvSpPr>
              <p:cNvPr id="19" name="Oval 26"/>
              <p:cNvSpPr>
                <a:spLocks noChangeArrowheads="1"/>
              </p:cNvSpPr>
              <p:nvPr/>
            </p:nvSpPr>
            <p:spPr bwMode="auto">
              <a:xfrm>
                <a:off x="3052832" y="5052080"/>
                <a:ext cx="2799843" cy="97751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38100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640080" tIns="71991" rIns="0" bIns="71991" anchor="ctr" anchorCtr="0"/>
              <a:lstStyle/>
              <a:p>
                <a:pPr marL="285750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228573" algn="l"/>
                  </a:tabLst>
                </a:pPr>
                <a:r>
                  <a:rPr lang="en-US" altLang="ja-JP" sz="14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Habilitation</a:t>
                </a:r>
              </a:p>
              <a:p>
                <a:pPr marL="285750" lvl="1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Rôles optimisés</a:t>
                </a:r>
              </a:p>
              <a:p>
                <a:pPr marL="285750" lvl="1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Environnement de soutien</a:t>
                </a:r>
                <a:endParaRPr lang="ja-JP" altLang="en-US" sz="1400" b="1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Picture 19" descr="tool_icon_white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689456" flipH="1">
                <a:off x="3147530" y="5285299"/>
                <a:ext cx="457200" cy="44796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1" name="Group 73"/>
          <p:cNvGrpSpPr/>
          <p:nvPr/>
        </p:nvGrpSpPr>
        <p:grpSpPr>
          <a:xfrm>
            <a:off x="5088960" y="1665912"/>
            <a:ext cx="2304740" cy="4094043"/>
            <a:chOff x="6597126" y="2214554"/>
            <a:chExt cx="2304740" cy="4094043"/>
          </a:xfrm>
        </p:grpSpPr>
        <p:cxnSp>
          <p:nvCxnSpPr>
            <p:cNvPr id="22" name="Elbow Connector 12"/>
            <p:cNvCxnSpPr/>
            <p:nvPr/>
          </p:nvCxnSpPr>
          <p:spPr>
            <a:xfrm flipV="1">
              <a:off x="6597126" y="4221088"/>
              <a:ext cx="274320" cy="2874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1"/>
            <p:cNvSpPr>
              <a:spLocks noChangeArrowheads="1"/>
            </p:cNvSpPr>
            <p:nvPr/>
          </p:nvSpPr>
          <p:spPr bwMode="gray">
            <a:xfrm>
              <a:off x="6888510" y="2214554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lvl="0" algn="ctr" fontAlgn="base">
                <a:lnSpc>
                  <a:spcPts val="14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Performances </a:t>
              </a:r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financières</a:t>
              </a:r>
              <a:endParaRPr lang="en-US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gray">
            <a:xfrm>
              <a:off x="6888510" y="2882700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Clr>
                  <a:schemeClr val="bg2"/>
                </a:buClr>
                <a:buSzPct val="75000"/>
              </a:pP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Satisfaction des clients</a:t>
              </a:r>
              <a:endParaRPr lang="en-US" sz="1400" b="1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gray">
            <a:xfrm>
              <a:off x="6888510" y="5103594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91440" rIns="91440" bIns="54000" anchor="ctr"/>
            <a:lstStyle/>
            <a:p>
              <a:pPr algn="ctr">
                <a:lnSpc>
                  <a:spcPts val="1400"/>
                </a:lnSpc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Attraction et </a:t>
              </a:r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fidélisation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des talents</a:t>
              </a: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gray">
            <a:xfrm>
              <a:off x="6888510" y="5759957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Clr>
                  <a:schemeClr val="bg2"/>
                </a:buClr>
                <a:buSzPct val="75000"/>
              </a:pPr>
              <a:r>
                <a:rPr lang="en-US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Performances des </a:t>
              </a:r>
              <a:r>
                <a:rPr lang="en-US" sz="1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employés</a:t>
              </a:r>
              <a:endParaRPr lang="en-US" sz="1500" b="1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gray">
            <a:xfrm>
              <a:off x="6890186" y="3551132"/>
              <a:ext cx="2011680" cy="1398811"/>
            </a:xfrm>
            <a:prstGeom prst="roundRect">
              <a:avLst/>
            </a:prstGeom>
            <a:solidFill>
              <a:srgbClr val="E70033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54000" rIns="0" bIns="0" anchor="t" anchorCtr="0"/>
            <a:lstStyle/>
            <a:p>
              <a:pPr algn="ctr" fontAlgn="base"/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Résultats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l'entreprise</a:t>
              </a:r>
              <a:endParaRPr lang="en-US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 descr="results_icon_HayBlue-White-Grey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1068" y="4033054"/>
              <a:ext cx="1280160" cy="7524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436131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Comprendre les résultats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53321" y="2725223"/>
            <a:ext cx="7149275" cy="2260064"/>
            <a:chOff x="366867" y="2910879"/>
            <a:chExt cx="8328266" cy="2426632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H="1">
              <a:off x="4572000" y="4056063"/>
              <a:ext cx="0" cy="7620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lIns="82058" tIns="41029" rIns="82058" bIns="41029"/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 flipH="1">
              <a:off x="7508875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 flipH="1">
              <a:off x="5975350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flipH="1">
              <a:off x="4257675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 flipH="1">
              <a:off x="2478088" y="3502025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 flipH="1">
              <a:off x="862013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 flipH="1">
              <a:off x="6897493" y="2942896"/>
              <a:ext cx="1797640" cy="4626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Très</a:t>
              </a:r>
              <a:r>
                <a:rPr kumimoji="1"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insuffisant</a:t>
              </a:r>
              <a:r>
                <a:rPr kumimoji="1"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br>
                <a:rPr kumimoji="1"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Pas </a:t>
              </a:r>
              <a:r>
                <a:rPr kumimoji="1"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du tout </a:t>
              </a:r>
              <a:r>
                <a:rPr kumimoji="1"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d'accord</a:t>
              </a:r>
              <a:endParaRPr kumimoji="1"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 flipH="1">
              <a:off x="5691006" y="2910879"/>
              <a:ext cx="1180693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Insuffisant</a:t>
              </a:r>
              <a:r>
                <a:rPr kumimoji="1"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br>
                <a:rPr kumimoji="1"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Pas </a:t>
              </a:r>
              <a:r>
                <a:rPr kumimoji="1"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d'accord</a:t>
              </a:r>
              <a:endParaRPr kumimoji="1"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 flipH="1">
              <a:off x="3578519" y="2929836"/>
              <a:ext cx="1922160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Moyen</a:t>
              </a:r>
              <a:r>
                <a:rPr kumimoji="1"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/Ni </a:t>
              </a:r>
              <a:r>
                <a:rPr kumimoji="1"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d'accord</a:t>
              </a:r>
              <a:r>
                <a:rPr kumimoji="1"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1"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ni</a:t>
              </a:r>
              <a:r>
                <a:rPr kumimoji="1"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pas </a:t>
              </a:r>
              <a:r>
                <a:rPr kumimoji="1"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d'accord</a:t>
              </a:r>
              <a:endParaRPr kumimoji="1"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 flipH="1">
              <a:off x="2208077" y="2929159"/>
              <a:ext cx="1148911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Bien/ </a:t>
              </a:r>
              <a:endParaRPr kumimoji="1"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kumimoji="1"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D'accord</a:t>
              </a:r>
              <a:endParaRPr kumimoji="1"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 flipH="1">
              <a:off x="366867" y="2941185"/>
              <a:ext cx="1722854" cy="4626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Très</a:t>
              </a:r>
              <a:r>
                <a:rPr kumimoji="1"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bien</a:t>
              </a:r>
              <a:r>
                <a:rPr kumimoji="1"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  <a:p>
              <a:pPr algn="ctr"/>
              <a:r>
                <a:rPr kumimoji="1"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Tout à fait </a:t>
              </a:r>
              <a:r>
                <a:rPr kumimoji="1"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d'accord</a:t>
              </a:r>
              <a:endParaRPr kumimoji="1"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685801" y="4972050"/>
              <a:ext cx="2590800" cy="365461"/>
            </a:xfrm>
            <a:prstGeom prst="rect">
              <a:avLst/>
            </a:prstGeom>
            <a:solidFill>
              <a:srgbClr val="92D05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6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Favorable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5789866" y="4970463"/>
              <a:ext cx="2669668" cy="360327"/>
            </a:xfrm>
            <a:prstGeom prst="rect">
              <a:avLst/>
            </a:prstGeom>
            <a:solidFill>
              <a:srgbClr val="EA002A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6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Défavorable</a:t>
              </a: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3200400" y="4972050"/>
              <a:ext cx="2590800" cy="365461"/>
            </a:xfrm>
            <a:prstGeom prst="rect">
              <a:avLst/>
            </a:prstGeom>
            <a:solidFill>
              <a:srgbClr val="FFC0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>
                <a:defRPr/>
              </a:pPr>
              <a:r>
                <a:rPr kumimoji="1" lang="en-GB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Neutre</a:t>
              </a:r>
            </a:p>
          </p:txBody>
        </p:sp>
        <p:sp>
          <p:nvSpPr>
            <p:cNvPr id="18" name="AutoShape 24"/>
            <p:cNvSpPr/>
            <p:nvPr/>
          </p:nvSpPr>
          <p:spPr bwMode="gray">
            <a:xfrm rot="-5400000">
              <a:off x="1646238" y="3554413"/>
              <a:ext cx="596900" cy="1930400"/>
            </a:xfrm>
            <a:prstGeom prst="leftBrace">
              <a:avLst>
                <a:gd name="adj1" fmla="val 26157"/>
                <a:gd name="adj2" fmla="val 50000"/>
              </a:avLst>
            </a:prstGeom>
            <a:noFill/>
            <a:ln w="635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utoShape 25"/>
            <p:cNvSpPr/>
            <p:nvPr/>
          </p:nvSpPr>
          <p:spPr bwMode="gray">
            <a:xfrm rot="16200000">
              <a:off x="6749314" y="3556794"/>
              <a:ext cx="598488" cy="1930400"/>
            </a:xfrm>
            <a:prstGeom prst="leftBrace">
              <a:avLst>
                <a:gd name="adj1" fmla="val 26087"/>
                <a:gd name="adj2" fmla="val 50000"/>
              </a:avLst>
            </a:prstGeom>
            <a:noFill/>
            <a:ln w="635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26989" y="1396814"/>
            <a:ext cx="8055979" cy="1170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 algn="ctr">
              <a:lnSpc>
                <a:spcPts val="2600"/>
              </a:lnSpc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plupart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questions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reposaient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échelle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d'évaluation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5 points, de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/Tout à fait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d'accord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insuffisant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/Pas du tout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d'accord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endPara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endPara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endPara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1871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238" y="2093781"/>
            <a:ext cx="7772400" cy="1362075"/>
          </a:xfrm>
        </p:spPr>
        <p:txBody>
          <a:bodyPr/>
          <a:lstStyle/>
          <a:p>
            <a:r>
              <a:rPr lang="en-US" smtClean="0"/>
              <a:t>Direction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8254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Création d'un plan d'action </a:t>
            </a:r>
            <a:endParaRPr lang="en-US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807789"/>
              </p:ext>
            </p:extLst>
          </p:nvPr>
        </p:nvGraphicFramePr>
        <p:xfrm>
          <a:off x="505778" y="1283940"/>
          <a:ext cx="8132445" cy="5430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31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52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57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7980"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Opportunité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 que nous allons réaliser</a:t>
                      </a:r>
                      <a:endParaRPr lang="en-US" sz="1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Échéance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847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4767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64767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64767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89573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238" y="2120508"/>
            <a:ext cx="7772400" cy="1362075"/>
          </a:xfrm>
        </p:spPr>
        <p:txBody>
          <a:bodyPr/>
          <a:lstStyle/>
          <a:p>
            <a:r>
              <a:rPr lang="en-US" smtClean="0"/>
              <a:t>Annexe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4967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Domaines et questions du sondage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999996"/>
              </p:ext>
            </p:extLst>
          </p:nvPr>
        </p:nvGraphicFramePr>
        <p:xfrm>
          <a:off x="800100" y="1268453"/>
          <a:ext cx="7543800" cy="50675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129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308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4210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Domaine</a:t>
                      </a:r>
                      <a:endParaRPr lang="en-US" sz="1300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Questions</a:t>
                      </a:r>
                      <a:r>
                        <a:rPr lang="en-US" sz="1300" baseline="0" smtClean="0"/>
                        <a:t> </a:t>
                      </a:r>
                      <a:endParaRPr lang="en-US" sz="1300"/>
                    </a:p>
                  </a:txBody>
                  <a:tcPr marL="100779" marR="100779" marT="50390" marB="50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Autorité et responsabilisation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smtClean="0"/>
                        <a:t>21. Je dispose du pouvoir de décision nécessaire pour accomplir efficacement mon travail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smtClean="0"/>
                        <a:t>22. Mes idées ont des chances d'être adoptées et appliquées 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Orientation claire et</a:t>
                      </a:r>
                      <a:r>
                        <a:rPr lang="en-US" sz="1000" b="1" baseline="0" smtClean="0"/>
                        <a:t> prometteuse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smtClean="0"/>
                        <a:t>1. Je comprends bien la stratégie et les objectifs d’Aramark*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smtClean="0"/>
                        <a:t>2. Je pense que mon travail contribue réellement au succès d'Aramark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778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Confiance à l'égard</a:t>
                      </a:r>
                      <a:r>
                        <a:rPr lang="en-US" sz="1000" b="1" baseline="0" smtClean="0"/>
                        <a:t> des responsables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smtClean="0"/>
                        <a:t>8. Aramark entretient des relations étroites avec les communautés locales  </a:t>
                      </a:r>
                    </a:p>
                    <a:p>
                      <a:r>
                        <a:rPr lang="en-US" sz="1000" smtClean="0"/>
                        <a:t>9. De façon générale, Aramark est dirigée efficacement et bien gérée </a:t>
                      </a:r>
                    </a:p>
                    <a:p>
                      <a:r>
                        <a:rPr lang="en-US" sz="1000" smtClean="0"/>
                        <a:t>19. Ouverture et honnêteté de la communication avec les employés  </a:t>
                      </a:r>
                    </a:p>
                    <a:p>
                      <a:r>
                        <a:rPr lang="en-US" sz="1000" smtClean="0"/>
                        <a:t>20. La confiance que vous placez en général en l’équipe de direction d’Aramark* </a:t>
                      </a:r>
                    </a:p>
                    <a:p>
                      <a:r>
                        <a:rPr lang="en-US" sz="1000" smtClean="0"/>
                        <a:t>44. Les informations de ce sondage seront utilisées de façon constructive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6984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Opportunités de développement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000" smtClean="0"/>
                        <a:t>17. Opportunités de formation continue et de développement professionnel  </a:t>
                      </a:r>
                    </a:p>
                    <a:p>
                      <a:pPr lvl="0" algn="l"/>
                      <a:r>
                        <a:rPr lang="en-US" sz="1000" smtClean="0"/>
                        <a:t>18. Vos chances d’atteindre vos objectifs de carrière au sein d’Aramark  </a:t>
                      </a:r>
                    </a:p>
                    <a:p>
                      <a:pPr lvl="0" algn="l"/>
                      <a:r>
                        <a:rPr lang="en-US" sz="1000" smtClean="0"/>
                        <a:t>38.</a:t>
                      </a:r>
                      <a:r>
                        <a:rPr lang="en-US" sz="1000" baseline="0" smtClean="0"/>
                        <a:t> </a:t>
                      </a:r>
                      <a:r>
                        <a:rPr lang="en-US" sz="1000" smtClean="0"/>
                        <a:t>On me suit dans mon développement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Diversité et inclusion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000" smtClean="0"/>
                        <a:t>6. Aramark comprend et apprécie les différences entre ses employés  </a:t>
                      </a:r>
                    </a:p>
                    <a:p>
                      <a:pPr lvl="0" algn="l"/>
                      <a:r>
                        <a:rPr lang="en-US" sz="1000" smtClean="0"/>
                        <a:t>7. Dans l'ensemble, Aramark cherche à donner les mêmes chances de succès à tous ses employés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7778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Engagement</a:t>
                      </a:r>
                      <a:r>
                        <a:rPr lang="en-US" sz="1000" b="1" baseline="0" smtClean="0"/>
                        <a:t> des employés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000" smtClean="0"/>
                        <a:t>3. Je suis fier (fière) de travailler pour Aramark </a:t>
                      </a:r>
                    </a:p>
                    <a:p>
                      <a:pPr lvl="0" algn="l"/>
                      <a:r>
                        <a:rPr lang="en-US" sz="1000" smtClean="0"/>
                        <a:t>4. Je recommanderais Aramark comme employeur à un membre de ma famille ou à un ami  </a:t>
                      </a:r>
                    </a:p>
                    <a:p>
                      <a:pPr lvl="0" algn="l"/>
                      <a:r>
                        <a:rPr lang="en-US" sz="1000" smtClean="0"/>
                        <a:t>5. Aramark me donne la motivation nécessaire pour en faire plus  </a:t>
                      </a:r>
                    </a:p>
                    <a:p>
                      <a:pPr lvl="0" algn="l"/>
                      <a:r>
                        <a:rPr lang="en-US" sz="1000" smtClean="0"/>
                        <a:t>29. Je suis motivé(e) pour aller au-delà de mes strictes responsabilités professionnelles</a:t>
                      </a:r>
                    </a:p>
                    <a:p>
                      <a:pPr lvl="0" algn="l"/>
                      <a:r>
                        <a:rPr lang="en-US" sz="1000" smtClean="0"/>
                        <a:t>45. Si vous avez le choix, combien de temps pensez-vous continuer à travailler chez Aramark ?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6984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Attention portée à la qualité et au client</a:t>
                      </a:r>
                      <a:endParaRPr lang="en-US" sz="1000" b="1"/>
                    </a:p>
                  </a:txBody>
                  <a:tcPr marL="116058" marR="116058" marT="58029" marB="5802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smtClean="0"/>
                        <a:t>14. Qualité du service à la clientèle fourni par Aramark  </a:t>
                      </a:r>
                    </a:p>
                    <a:p>
                      <a:r>
                        <a:rPr lang="en-US" sz="1000" smtClean="0"/>
                        <a:t>15. Qualité du service à la clientèle (réactivité, flexibilité, délais) fourni par Aramark*</a:t>
                      </a:r>
                    </a:p>
                    <a:p>
                      <a:r>
                        <a:rPr lang="en-US" sz="1000" smtClean="0"/>
                        <a:t>30.</a:t>
                      </a:r>
                      <a:r>
                        <a:rPr lang="en-US" sz="1000" baseline="0" smtClean="0"/>
                        <a:t> </a:t>
                      </a:r>
                      <a:r>
                        <a:rPr lang="en-US" sz="1000" smtClean="0"/>
                        <a:t>Les membres de mon équipe cherchent à fournir des produits et services de haute qualité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2386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Respect et reconnaissance</a:t>
                      </a:r>
                      <a:endParaRPr lang="en-US" sz="1000" b="1"/>
                    </a:p>
                  </a:txBody>
                  <a:tcPr marL="116058" marR="116058" marT="58029" marB="5802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smtClean="0"/>
                        <a:t>32. Aramark m'aide à atteindre un équilibre raisonnable entre travail et vie privée*  </a:t>
                      </a:r>
                    </a:p>
                    <a:p>
                      <a:r>
                        <a:rPr lang="en-US" sz="1000" smtClean="0"/>
                        <a:t>35. Je suis traité(e) avec respect  </a:t>
                      </a:r>
                    </a:p>
                    <a:p>
                      <a:r>
                        <a:rPr lang="en-US" sz="1000" smtClean="0"/>
                        <a:t>36. Je suis félicité(e) ou récompensé(e) lorsque je fais du bon travail  </a:t>
                      </a:r>
                    </a:p>
                    <a:p>
                      <a:r>
                        <a:rPr lang="en-US" sz="1000" smtClean="0"/>
                        <a:t>37. J'ai le sentiment que ma contribution est appréciée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00100" y="6504156"/>
            <a:ext cx="6673362" cy="29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>
              <a:defRPr sz="1000"/>
            </a:pPr>
            <a:r>
              <a:rPr lang="en-US" sz="900" b="1" i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REMARQUE : </a:t>
            </a:r>
            <a:r>
              <a:rPr lang="en-US" sz="900" i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les questions identifiées par un astérisque (*) après le texte du thème ont été posées aux employés salariés uniquement</a:t>
            </a:r>
            <a:r>
              <a:rPr lang="en-US" sz="70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en-US" sz="70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70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37610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AUNCH_URL" val="presentation.html"/>
  <p:tag name="ARTICULATE_LMS" val="0"/>
  <p:tag name="ARTICULATE_LOGO" val="(None selected)"/>
  <p:tag name="ARTICULATE_META_COURSE_ID" val="5gSs4lPfzaU_course_id"/>
  <p:tag name="ARTICULATE_META_COURSE_VERSION_SET" val="True"/>
  <p:tag name="ARTICULATE_META_NAME_SET" val="True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ER" val="(None selected)"/>
  <p:tag name="ARTICULATE_PRESENTER_GUID" val="9869030842"/>
  <p:tag name="ARTICULATE_PRESENTER_VERSION" val="7"/>
  <p:tag name="ARTICULATE_PROJECT_CHECK" val="0"/>
  <p:tag name="ARTICULATE_REFERENCE_1" val="Z:\InstructionalDesign\templates and settings\Articulate\Interface Help\Articulate 2013\help_v8_resources.pdf"/>
  <p:tag name="ARTICULATE_REFERENCE_COUNT" val="1"/>
  <p:tag name="ARTICULATE_REFERENCE_TITLE_1" val="help_v8_resources"/>
  <p:tag name="ARTICULATE_REFERENCE_TYPE_1" val="1"/>
  <p:tag name="ARTICULATE_TEMPLATE" val="Restricted"/>
  <p:tag name="ARTICULATE_TEMPLATE_GUID" val="ad2dcc11-8668-4370-8da9-71cfcb842517"/>
  <p:tag name="ARTICULATE_USED_PAGE_ORIENTATION" val="1"/>
  <p:tag name="ARTICULATE_USED_PAGE_SIZE" val="1"/>
  <p:tag name="AS_NET" val="4.0.30319.18444"/>
  <p:tag name="AS_OS" val="Microsoft Windows NT 6.1.7601 Service Pack 1"/>
  <p:tag name="AS_RELEASE_DATE" val="2016.01.27"/>
  <p:tag name="AS_TITLE" val="Aspose.Slides for .NET 4.0 Client Profile"/>
  <p:tag name="AS_VERSION" val="16.1.0.0"/>
  <p:tag name="LASTPUBLISHED" val="C:\Users\bowersl1\Desktop\eLearning_Template.v12_RGB_234-0-42\player.html"/>
  <p:tag name="LAUNCHINNEWWINDOW" val="0"/>
  <p:tag name="PRESENTATION_PLAYLIST_COUNT" val="0"/>
  <p:tag name="PRESENTATION_PRESENTER_SLIDE_LEVEL" val="0"/>
  <p:tag name="PRESENTER_PREVIEW_MODE" val="0"/>
  <p:tag name="PRESENTER_PREVIEW_MODE_REFRESH" val="0"/>
  <p:tag name="PRESENTER_PREVIEW_START" val="1"/>
  <p:tag name="TAG_BACKING_FORM_KEY" val="269436-c:\users\bellamyv\desktop\employee engagement fundamentals 2016\engagement fundamentals draft 050416.pptx"/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owersl1\AppData\Local\Temp\articulate\presenter\imgtemp\GW59Zel9_files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9609</TotalTime>
  <Words>868</Words>
  <Application>Microsoft Office PowerPoint</Application>
  <PresentationFormat>On-screen Show (4:3)</PresentationFormat>
  <Paragraphs>222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Helvetica</vt:lpstr>
      <vt:lpstr>Wingdings</vt:lpstr>
      <vt:lpstr>Office Theme</vt:lpstr>
      <vt:lpstr>PowerPoint Presentation</vt:lpstr>
      <vt:lpstr>Objectifs du sondage</vt:lpstr>
      <vt:lpstr>Processus relatif au sondage sur l'engagement</vt:lpstr>
      <vt:lpstr>Matrice d'efficacité des employés</vt:lpstr>
      <vt:lpstr>Comprendre les résultats</vt:lpstr>
      <vt:lpstr>Direction </vt:lpstr>
      <vt:lpstr>Création d'un plan d'action </vt:lpstr>
      <vt:lpstr>Annexe</vt:lpstr>
      <vt:lpstr>Domaines et questions du sondage</vt:lpstr>
      <vt:lpstr>Domaines et questions du sondage</vt:lpstr>
    </vt:vector>
  </TitlesOfParts>
  <Manager/>
  <Company>DraftFCB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Mazzei</dc:creator>
  <cp:lastModifiedBy>Palumbo, Kathleen</cp:lastModifiedBy>
  <cp:revision>830</cp:revision>
  <cp:lastPrinted>2013-11-08T14:29:41Z</cp:lastPrinted>
  <dcterms:created xsi:type="dcterms:W3CDTF">2013-11-08T14:26:32Z</dcterms:created>
  <dcterms:modified xsi:type="dcterms:W3CDTF">2019-06-17T19:33:40Z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B830EB84-DE08-4974-9B18-EA61650E414C</vt:lpwstr>
  </property>
  <property fmtid="{D5CDD505-2E9C-101B-9397-08002B2CF9AE}" pid="3" name="ArticulatePath">
    <vt:lpwstr>eLearning_Template.v6_01282014_EngageHelp</vt:lpwstr>
  </property>
  <property fmtid="{D5CDD505-2E9C-101B-9397-08002B2CF9AE}" pid="4" name="ArticulateProjectFull">
    <vt:lpwstr>C:\Users\bellamyv\Desktop\Engagement Action Planning\Engagement Action Planning.ppta</vt:lpwstr>
  </property>
  <property fmtid="{D5CDD505-2E9C-101B-9397-08002B2CF9AE}" pid="5" name="ArticulateProjectVersion">
    <vt:lpwstr>7</vt:lpwstr>
  </property>
  <property fmtid="{D5CDD505-2E9C-101B-9397-08002B2CF9AE}" pid="6" name="ArticulateUseProject">
    <vt:lpwstr>1</vt:lpwstr>
  </property>
</Properties>
</file>